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258" r:id="rId6"/>
    <p:sldId id="259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8CB0"/>
    <a:srgbClr val="96004F"/>
    <a:srgbClr val="860046"/>
    <a:srgbClr val="245A65"/>
    <a:srgbClr val="CE8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FDFA6-E0D5-447F-8265-A1C21C6B0FD0}" type="datetimeFigureOut">
              <a:rPr lang="sv-SE" smtClean="0"/>
              <a:t>2023-12-11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710B9-8749-4C2E-B924-20642ACE6C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344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 b="1" dirty="0">
              <a:solidFill>
                <a:srgbClr val="242424"/>
              </a:solidFill>
              <a:latin typeface="Segoe UI" panose="020B0502040204020203" pitchFamily="34" charset="0"/>
              <a:ea typeface="Calibri" panose="020F0502020204030204" pitchFamily="34" charset="0"/>
              <a:cs typeface="Segoe U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710B9-8749-4C2E-B924-20642ACE6C5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719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v-SE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710B9-8749-4C2E-B924-20642ACE6C5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213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solidFill>
                <a:srgbClr val="242424"/>
              </a:solidFill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710B9-8749-4C2E-B924-20642ACE6C5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522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000"/>
              </a:spcBef>
            </a:pPr>
            <a:endParaRPr lang="sv-SE" b="1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710B9-8749-4C2E-B924-20642ACE6C5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351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ikshjälpe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4C2D7382-59C1-5A42-9260-A7A373651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2" t="12124" r="7981" b="2761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339470BE-87D4-C44C-82A2-290B92ACB9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4804" y="2613670"/>
            <a:ext cx="4740782" cy="1383564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27DFEC10-0E62-1A48-A500-BF9F456B42C7}"/>
              </a:ext>
            </a:extLst>
          </p:cNvPr>
          <p:cNvCxnSpPr>
            <a:cxnSpLocks/>
          </p:cNvCxnSpPr>
          <p:nvPr userDrawn="1"/>
        </p:nvCxnSpPr>
        <p:spPr>
          <a:xfrm>
            <a:off x="4087368" y="2286000"/>
            <a:ext cx="0" cy="228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67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H Text vin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92F824-7B0B-B34A-946F-5344D2E882E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960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C2E96704-EA38-A34B-8EF0-2228C020C1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045" y="3131820"/>
            <a:ext cx="3277277" cy="7961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sv-SE"/>
              <a:t>Text i </a:t>
            </a:r>
            <a:br>
              <a:rPr lang="sv-SE"/>
            </a:br>
            <a:r>
              <a:rPr lang="sv-SE"/>
              <a:t>flera rader</a:t>
            </a: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CC8B82E8-2D03-7A48-BBCB-AF9752F9222E}"/>
              </a:ext>
            </a:extLst>
          </p:cNvPr>
          <p:cNvCxnSpPr>
            <a:cxnSpLocks/>
          </p:cNvCxnSpPr>
          <p:nvPr userDrawn="1"/>
        </p:nvCxnSpPr>
        <p:spPr>
          <a:xfrm>
            <a:off x="4087368" y="2286000"/>
            <a:ext cx="0" cy="228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>
            <a:extLst>
              <a:ext uri="{FF2B5EF4-FFF2-40B4-BE49-F238E27FC236}">
                <a16:creationId xmlns:a16="http://schemas.microsoft.com/office/drawing/2014/main" id="{005797E2-5644-8948-AD5B-A38819D6D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1178" y="5899572"/>
            <a:ext cx="1788759" cy="595531"/>
          </a:xfrm>
          <a:prstGeom prst="rect">
            <a:avLst/>
          </a:prstGeom>
        </p:spPr>
      </p:pic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D8BF24A2-2241-814A-8693-B4660E788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4725" y="2286000"/>
            <a:ext cx="3978756" cy="2286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sv-SE"/>
              <a:t>Brödtext eller punktlista</a:t>
            </a:r>
          </a:p>
        </p:txBody>
      </p:sp>
    </p:spTree>
    <p:extLst>
      <p:ext uri="{BB962C8B-B14F-4D97-AF65-F5344CB8AC3E}">
        <p14:creationId xmlns:p14="http://schemas.microsoft.com/office/powerpoint/2010/main" val="278132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H Kapitelrubrik med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89AD288-979E-C744-A697-5B9D0569C41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7019" r="3307" b="14199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D292BB04-9071-2D48-A7A5-7FEC8F3223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4725" y="2765573"/>
            <a:ext cx="5588000" cy="663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Fredoka One" panose="02000000000000000000" pitchFamily="2" charset="77"/>
              </a:defRPr>
            </a:lvl1pPr>
            <a:lvl2pPr>
              <a:defRPr sz="4800">
                <a:latin typeface="Fredoka One" panose="02000000000000000000" pitchFamily="2" charset="77"/>
              </a:defRPr>
            </a:lvl2pPr>
            <a:lvl3pPr>
              <a:defRPr sz="4800">
                <a:latin typeface="Fredoka One" panose="02000000000000000000" pitchFamily="2" charset="77"/>
              </a:defRPr>
            </a:lvl3pPr>
            <a:lvl4pPr>
              <a:defRPr sz="4800">
                <a:latin typeface="Fredoka One" panose="02000000000000000000" pitchFamily="2" charset="77"/>
              </a:defRPr>
            </a:lvl4pPr>
            <a:lvl5pPr>
              <a:defRPr sz="4800">
                <a:latin typeface="Fredoka One" panose="02000000000000000000" pitchFamily="2" charset="77"/>
              </a:defRPr>
            </a:lvl5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27" name="Platshållare för text 25">
            <a:extLst>
              <a:ext uri="{FF2B5EF4-FFF2-40B4-BE49-F238E27FC236}">
                <a16:creationId xmlns:a16="http://schemas.microsoft.com/office/drawing/2014/main" id="{7BE37C8F-A541-FB47-ABF4-1D695FE2B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4725" y="3579960"/>
            <a:ext cx="5588000" cy="663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4800">
                <a:latin typeface="Fredoka One" panose="02000000000000000000" pitchFamily="2" charset="77"/>
              </a:defRPr>
            </a:lvl2pPr>
            <a:lvl3pPr>
              <a:defRPr sz="4800">
                <a:latin typeface="Fredoka One" panose="02000000000000000000" pitchFamily="2" charset="77"/>
              </a:defRPr>
            </a:lvl3pPr>
            <a:lvl4pPr>
              <a:defRPr sz="4800">
                <a:latin typeface="Fredoka One" panose="02000000000000000000" pitchFamily="2" charset="77"/>
              </a:defRPr>
            </a:lvl4pPr>
            <a:lvl5pPr>
              <a:defRPr sz="4800">
                <a:latin typeface="Fredoka One" panose="02000000000000000000" pitchFamily="2" charset="77"/>
              </a:defRPr>
            </a:lvl5pPr>
          </a:lstStyle>
          <a:p>
            <a:pPr lvl="0"/>
            <a:r>
              <a:rPr lang="sv-SE"/>
              <a:t>Underrubrik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A74CA19A-FDF1-AF42-A8F6-0D0C0ACE2B30}"/>
              </a:ext>
            </a:extLst>
          </p:cNvPr>
          <p:cNvCxnSpPr>
            <a:cxnSpLocks/>
          </p:cNvCxnSpPr>
          <p:nvPr userDrawn="1"/>
        </p:nvCxnSpPr>
        <p:spPr>
          <a:xfrm>
            <a:off x="4087368" y="2286000"/>
            <a:ext cx="0" cy="228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ED1C2E53-CA33-634D-99AB-490E0C9FE4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1178" y="5899572"/>
            <a:ext cx="1788759" cy="59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4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H Kapitelrubrik vin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D292BB04-9071-2D48-A7A5-7FEC8F3223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4725" y="2765573"/>
            <a:ext cx="5588000" cy="663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Fredoka One" panose="02000000000000000000" pitchFamily="2" charset="77"/>
              </a:defRPr>
            </a:lvl1pPr>
            <a:lvl2pPr>
              <a:defRPr sz="4800">
                <a:latin typeface="Fredoka One" panose="02000000000000000000" pitchFamily="2" charset="77"/>
              </a:defRPr>
            </a:lvl2pPr>
            <a:lvl3pPr>
              <a:defRPr sz="4800">
                <a:latin typeface="Fredoka One" panose="02000000000000000000" pitchFamily="2" charset="77"/>
              </a:defRPr>
            </a:lvl3pPr>
            <a:lvl4pPr>
              <a:defRPr sz="4800">
                <a:latin typeface="Fredoka One" panose="02000000000000000000" pitchFamily="2" charset="77"/>
              </a:defRPr>
            </a:lvl4pPr>
            <a:lvl5pPr>
              <a:defRPr sz="4800">
                <a:latin typeface="Fredoka One" panose="02000000000000000000" pitchFamily="2" charset="77"/>
              </a:defRPr>
            </a:lvl5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27" name="Platshållare för text 25">
            <a:extLst>
              <a:ext uri="{FF2B5EF4-FFF2-40B4-BE49-F238E27FC236}">
                <a16:creationId xmlns:a16="http://schemas.microsoft.com/office/drawing/2014/main" id="{7BE37C8F-A541-FB47-ABF4-1D695FE2B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4725" y="3579960"/>
            <a:ext cx="5588000" cy="663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4800">
                <a:latin typeface="Fredoka One" panose="02000000000000000000" pitchFamily="2" charset="77"/>
              </a:defRPr>
            </a:lvl2pPr>
            <a:lvl3pPr>
              <a:defRPr sz="4800">
                <a:latin typeface="Fredoka One" panose="02000000000000000000" pitchFamily="2" charset="77"/>
              </a:defRPr>
            </a:lvl3pPr>
            <a:lvl4pPr>
              <a:defRPr sz="4800">
                <a:latin typeface="Fredoka One" panose="02000000000000000000" pitchFamily="2" charset="77"/>
              </a:defRPr>
            </a:lvl4pPr>
            <a:lvl5pPr>
              <a:defRPr sz="4800">
                <a:latin typeface="Fredoka One" panose="02000000000000000000" pitchFamily="2" charset="77"/>
              </a:defRPr>
            </a:lvl5pPr>
          </a:lstStyle>
          <a:p>
            <a:pPr lvl="0"/>
            <a:r>
              <a:rPr lang="sv-SE"/>
              <a:t>Underrubrik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A74CA19A-FDF1-AF42-A8F6-0D0C0ACE2B30}"/>
              </a:ext>
            </a:extLst>
          </p:cNvPr>
          <p:cNvCxnSpPr>
            <a:cxnSpLocks/>
          </p:cNvCxnSpPr>
          <p:nvPr userDrawn="1"/>
        </p:nvCxnSpPr>
        <p:spPr>
          <a:xfrm>
            <a:off x="4087368" y="2286000"/>
            <a:ext cx="0" cy="228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ED1C2E53-CA33-634D-99AB-490E0C9FE4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1178" y="5899572"/>
            <a:ext cx="1788759" cy="59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53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H 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C5909F7-0F83-134D-9D85-2F3C582AA7C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960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D01D63B-81A2-5B41-B45B-E9F0BABFE92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" t="9827" r="422" b="28463"/>
          <a:stretch/>
        </p:blipFill>
        <p:spPr bwMode="auto">
          <a:xfrm>
            <a:off x="-1" y="1771346"/>
            <a:ext cx="12192001" cy="50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tshållare för bild 6">
            <a:extLst>
              <a:ext uri="{FF2B5EF4-FFF2-40B4-BE49-F238E27FC236}">
                <a16:creationId xmlns:a16="http://schemas.microsoft.com/office/drawing/2014/main" id="{95E1DD68-EE08-2642-BFB7-BD801C7A2AE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771346"/>
            <a:ext cx="12192000" cy="5086648"/>
          </a:xfrm>
          <a:prstGeom prst="rect">
            <a:avLst/>
          </a:prstGeom>
        </p:spPr>
        <p:txBody>
          <a:bodyPr/>
          <a:lstStyle/>
          <a:p>
            <a:r>
              <a:rPr lang="sv-SE"/>
              <a:t>Lägg till ny bild här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FFA4712-3A7D-5947-8F99-6EDBDA4103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1178" y="5899572"/>
            <a:ext cx="1788759" cy="595531"/>
          </a:xfrm>
          <a:prstGeom prst="rect">
            <a:avLst/>
          </a:prstGeom>
        </p:spPr>
      </p:pic>
      <p:cxnSp>
        <p:nvCxnSpPr>
          <p:cNvPr id="8" name="Rak koppling 8">
            <a:extLst>
              <a:ext uri="{FF2B5EF4-FFF2-40B4-BE49-F238E27FC236}">
                <a16:creationId xmlns:a16="http://schemas.microsoft.com/office/drawing/2014/main" id="{C343542B-FB43-FC48-8771-F029FEE20CA8}"/>
              </a:ext>
            </a:extLst>
          </p:cNvPr>
          <p:cNvCxnSpPr>
            <a:cxnSpLocks/>
          </p:cNvCxnSpPr>
          <p:nvPr userDrawn="1"/>
        </p:nvCxnSpPr>
        <p:spPr>
          <a:xfrm>
            <a:off x="473642" y="1132812"/>
            <a:ext cx="9456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latshållare för text 25">
            <a:extLst>
              <a:ext uri="{FF2B5EF4-FFF2-40B4-BE49-F238E27FC236}">
                <a16:creationId xmlns:a16="http://schemas.microsoft.com/office/drawing/2014/main" id="{71A742B5-9426-9243-9FA9-81EDB8BAB7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280" y="335146"/>
            <a:ext cx="8336797" cy="429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Fredoka One" panose="02000000000000000000" pitchFamily="2" charset="77"/>
              </a:defRPr>
            </a:lvl1pPr>
            <a:lvl2pPr>
              <a:defRPr sz="4800">
                <a:latin typeface="Fredoka One" panose="02000000000000000000" pitchFamily="2" charset="77"/>
              </a:defRPr>
            </a:lvl2pPr>
            <a:lvl3pPr>
              <a:defRPr sz="4800">
                <a:latin typeface="Fredoka One" panose="02000000000000000000" pitchFamily="2" charset="77"/>
              </a:defRPr>
            </a:lvl3pPr>
            <a:lvl4pPr>
              <a:defRPr sz="4800">
                <a:latin typeface="Fredoka One" panose="02000000000000000000" pitchFamily="2" charset="77"/>
              </a:defRPr>
            </a:lvl4pPr>
            <a:lvl5pPr>
              <a:defRPr sz="4800">
                <a:latin typeface="Fredoka One" panose="02000000000000000000" pitchFamily="2" charset="77"/>
              </a:defRPr>
            </a:lvl5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61348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H Text med bild vänsterjust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3150302-154A-914C-96D9-381A3D61FFBC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960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" name="Rak koppling 8">
            <a:extLst>
              <a:ext uri="{FF2B5EF4-FFF2-40B4-BE49-F238E27FC236}">
                <a16:creationId xmlns:a16="http://schemas.microsoft.com/office/drawing/2014/main" id="{28A87D67-1105-3146-8E31-0BA0745A6904}"/>
              </a:ext>
            </a:extLst>
          </p:cNvPr>
          <p:cNvCxnSpPr>
            <a:cxnSpLocks/>
          </p:cNvCxnSpPr>
          <p:nvPr userDrawn="1"/>
        </p:nvCxnSpPr>
        <p:spPr>
          <a:xfrm>
            <a:off x="473642" y="1754135"/>
            <a:ext cx="9456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32058AAA-953B-9E49-866E-04EF5A4E28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4" t="7019" r="24784" b="14199"/>
          <a:stretch/>
        </p:blipFill>
        <p:spPr bwMode="auto">
          <a:xfrm>
            <a:off x="4974731" y="0"/>
            <a:ext cx="72172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35077092-3CAA-254A-A64A-BE09703B029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974732" y="0"/>
            <a:ext cx="7217267" cy="6857980"/>
          </a:xfrm>
          <a:prstGeom prst="rect">
            <a:avLst/>
          </a:prstGeom>
        </p:spPr>
        <p:txBody>
          <a:bodyPr/>
          <a:lstStyle/>
          <a:p>
            <a:r>
              <a:rPr lang="sv-SE"/>
              <a:t>Lägg till ny bild här</a:t>
            </a:r>
          </a:p>
        </p:txBody>
      </p:sp>
      <p:sp>
        <p:nvSpPr>
          <p:cNvPr id="12" name="Platshållare för text 25">
            <a:extLst>
              <a:ext uri="{FF2B5EF4-FFF2-40B4-BE49-F238E27FC236}">
                <a16:creationId xmlns:a16="http://schemas.microsoft.com/office/drawing/2014/main" id="{963D7077-3A40-684A-9475-2BF1A0C2BA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280" y="956469"/>
            <a:ext cx="4023361" cy="429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Fredoka One" panose="02000000000000000000" pitchFamily="2" charset="77"/>
              </a:defRPr>
            </a:lvl1pPr>
            <a:lvl2pPr>
              <a:defRPr sz="4800">
                <a:latin typeface="Fredoka One" panose="02000000000000000000" pitchFamily="2" charset="77"/>
              </a:defRPr>
            </a:lvl2pPr>
            <a:lvl3pPr>
              <a:defRPr sz="4800">
                <a:latin typeface="Fredoka One" panose="02000000000000000000" pitchFamily="2" charset="77"/>
              </a:defRPr>
            </a:lvl3pPr>
            <a:lvl4pPr>
              <a:defRPr sz="4800">
                <a:latin typeface="Fredoka One" panose="02000000000000000000" pitchFamily="2" charset="77"/>
              </a:defRPr>
            </a:lvl4pPr>
            <a:lvl5pPr>
              <a:defRPr sz="4800">
                <a:latin typeface="Fredoka One" panose="02000000000000000000" pitchFamily="2" charset="77"/>
              </a:defRPr>
            </a:lvl5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3C4A7C6B-5A46-C64D-9573-334F928158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885" y="2115574"/>
            <a:ext cx="3978756" cy="3716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sv-SE"/>
              <a:t>Brödtext eller punktlista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7CBCA65-4E83-D346-8180-5EBF93A59F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1178" y="5899572"/>
            <a:ext cx="1788759" cy="59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71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H Text med bild högerjust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9035C10-91EB-AD46-A25F-173828FEF129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960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text 25">
            <a:extLst>
              <a:ext uri="{FF2B5EF4-FFF2-40B4-BE49-F238E27FC236}">
                <a16:creationId xmlns:a16="http://schemas.microsoft.com/office/drawing/2014/main" id="{963D7077-3A40-684A-9475-2BF1A0C2BA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0618" y="956469"/>
            <a:ext cx="4023361" cy="429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Fredoka One" panose="02000000000000000000" pitchFamily="2" charset="77"/>
              </a:defRPr>
            </a:lvl1pPr>
            <a:lvl2pPr>
              <a:defRPr sz="4800">
                <a:latin typeface="Fredoka One" panose="02000000000000000000" pitchFamily="2" charset="77"/>
              </a:defRPr>
            </a:lvl2pPr>
            <a:lvl3pPr>
              <a:defRPr sz="4800">
                <a:latin typeface="Fredoka One" panose="02000000000000000000" pitchFamily="2" charset="77"/>
              </a:defRPr>
            </a:lvl3pPr>
            <a:lvl4pPr>
              <a:defRPr sz="4800">
                <a:latin typeface="Fredoka One" panose="02000000000000000000" pitchFamily="2" charset="77"/>
              </a:defRPr>
            </a:lvl4pPr>
            <a:lvl5pPr>
              <a:defRPr sz="4800">
                <a:latin typeface="Fredoka One" panose="02000000000000000000" pitchFamily="2" charset="77"/>
              </a:defRPr>
            </a:lvl5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BB00F2A2-FE29-9546-8035-B32DD2E0FE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5223" y="2132785"/>
            <a:ext cx="3978756" cy="3716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sv-SE"/>
              <a:t>Brödtext eller punktlista</a:t>
            </a:r>
          </a:p>
        </p:txBody>
      </p:sp>
      <p:cxnSp>
        <p:nvCxnSpPr>
          <p:cNvPr id="10" name="Rak koppling 8">
            <a:extLst>
              <a:ext uri="{FF2B5EF4-FFF2-40B4-BE49-F238E27FC236}">
                <a16:creationId xmlns:a16="http://schemas.microsoft.com/office/drawing/2014/main" id="{BD58AB42-F2B4-5F46-9E91-E05D1CA1743D}"/>
              </a:ext>
            </a:extLst>
          </p:cNvPr>
          <p:cNvCxnSpPr>
            <a:cxnSpLocks/>
          </p:cNvCxnSpPr>
          <p:nvPr userDrawn="1"/>
        </p:nvCxnSpPr>
        <p:spPr>
          <a:xfrm>
            <a:off x="7735054" y="1754135"/>
            <a:ext cx="9456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794BB34B-C0C7-4E4B-A0BD-FD93A37CAC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1178" y="5899572"/>
            <a:ext cx="1788759" cy="595531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0D4F329-4A60-9946-979A-038489E415A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4" t="7019" r="24784" b="14199"/>
          <a:stretch/>
        </p:blipFill>
        <p:spPr bwMode="auto">
          <a:xfrm>
            <a:off x="-1" y="20"/>
            <a:ext cx="72172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latshållare för bild 6">
            <a:extLst>
              <a:ext uri="{FF2B5EF4-FFF2-40B4-BE49-F238E27FC236}">
                <a16:creationId xmlns:a16="http://schemas.microsoft.com/office/drawing/2014/main" id="{AAAC9C6C-CA9E-1C4B-BBA5-8F0B9E7FE9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20"/>
            <a:ext cx="7217267" cy="6857980"/>
          </a:xfrm>
          <a:prstGeom prst="rect">
            <a:avLst/>
          </a:prstGeom>
        </p:spPr>
        <p:txBody>
          <a:bodyPr/>
          <a:lstStyle/>
          <a:p>
            <a:r>
              <a:rPr lang="sv-SE"/>
              <a:t>Lägg till ny bild här</a:t>
            </a:r>
          </a:p>
        </p:txBody>
      </p:sp>
    </p:spTree>
    <p:extLst>
      <p:ext uri="{BB962C8B-B14F-4D97-AF65-F5344CB8AC3E}">
        <p14:creationId xmlns:p14="http://schemas.microsoft.com/office/powerpoint/2010/main" val="3696979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H Enda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9F935D0-EE00-3346-84C2-67926A11839A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960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" name="Rak koppling 8">
            <a:extLst>
              <a:ext uri="{FF2B5EF4-FFF2-40B4-BE49-F238E27FC236}">
                <a16:creationId xmlns:a16="http://schemas.microsoft.com/office/drawing/2014/main" id="{28A87D67-1105-3146-8E31-0BA0745A6904}"/>
              </a:ext>
            </a:extLst>
          </p:cNvPr>
          <p:cNvCxnSpPr>
            <a:cxnSpLocks/>
          </p:cNvCxnSpPr>
          <p:nvPr userDrawn="1"/>
        </p:nvCxnSpPr>
        <p:spPr>
          <a:xfrm>
            <a:off x="1022282" y="1754135"/>
            <a:ext cx="9456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latshållare för text 25">
            <a:extLst>
              <a:ext uri="{FF2B5EF4-FFF2-40B4-BE49-F238E27FC236}">
                <a16:creationId xmlns:a16="http://schemas.microsoft.com/office/drawing/2014/main" id="{963D7077-3A40-684A-9475-2BF1A0C2BA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6920" y="956469"/>
            <a:ext cx="4023361" cy="429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Fredoka One" panose="02000000000000000000" pitchFamily="2" charset="77"/>
              </a:defRPr>
            </a:lvl1pPr>
            <a:lvl2pPr>
              <a:defRPr sz="4800">
                <a:latin typeface="Fredoka One" panose="02000000000000000000" pitchFamily="2" charset="77"/>
              </a:defRPr>
            </a:lvl2pPr>
            <a:lvl3pPr>
              <a:defRPr sz="4800">
                <a:latin typeface="Fredoka One" panose="02000000000000000000" pitchFamily="2" charset="77"/>
              </a:defRPr>
            </a:lvl3pPr>
            <a:lvl4pPr>
              <a:defRPr sz="4800">
                <a:latin typeface="Fredoka One" panose="02000000000000000000" pitchFamily="2" charset="77"/>
              </a:defRPr>
            </a:lvl4pPr>
            <a:lvl5pPr>
              <a:defRPr sz="4800">
                <a:latin typeface="Fredoka One" panose="02000000000000000000" pitchFamily="2" charset="77"/>
              </a:defRPr>
            </a:lvl5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38519E5F-681B-B949-A4B3-9F63597A06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4879" y="2122410"/>
            <a:ext cx="10220021" cy="3410093"/>
          </a:xfrm>
          <a:prstGeom prst="rect">
            <a:avLst/>
          </a:prstGeom>
        </p:spPr>
        <p:txBody>
          <a:bodyPr numCol="2" spcCol="432000"/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sv-SE"/>
              <a:t>Brödtext eller punktlista i två spalter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4EE3F8B-8969-F544-BDCE-DB499FBFB5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1178" y="5899572"/>
            <a:ext cx="1788759" cy="59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65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H He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1BF4EEE1-C176-104B-8555-F10D29B0B1C0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960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56C19A4-CF0F-7949-BA9C-0B23F39078B3}"/>
              </a:ext>
            </a:extLst>
          </p:cNvPr>
          <p:cNvSpPr txBox="1">
            <a:spLocks/>
          </p:cNvSpPr>
          <p:nvPr userDrawn="1"/>
        </p:nvSpPr>
        <p:spPr>
          <a:xfrm>
            <a:off x="349450" y="1753961"/>
            <a:ext cx="2909452" cy="11993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Läs mer om </a:t>
            </a:r>
            <a:b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vårt arbete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F33D1DA-AFE3-2A4B-8973-5FB92DAC3855}"/>
              </a:ext>
            </a:extLst>
          </p:cNvPr>
          <p:cNvSpPr txBox="1"/>
          <p:nvPr userDrawn="1"/>
        </p:nvSpPr>
        <p:spPr>
          <a:xfrm>
            <a:off x="3916943" y="2065972"/>
            <a:ext cx="5349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err="1">
                <a:solidFill>
                  <a:schemeClr val="bg1"/>
                </a:solidFill>
                <a:latin typeface="Fredoka One" panose="02000000000000000000" pitchFamily="2" charset="0"/>
                <a:cs typeface="Arial" panose="020B0604020202020204" pitchFamily="34" charset="0"/>
              </a:rPr>
              <a:t>erikshjalpen.se</a:t>
            </a:r>
            <a:endParaRPr lang="sv-SE" sz="5400">
              <a:solidFill>
                <a:schemeClr val="bg1"/>
              </a:solidFill>
            </a:endParaRP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721C33DB-54A0-804C-B58F-F7426E621FC4}"/>
              </a:ext>
            </a:extLst>
          </p:cNvPr>
          <p:cNvCxnSpPr>
            <a:cxnSpLocks/>
          </p:cNvCxnSpPr>
          <p:nvPr userDrawn="1"/>
        </p:nvCxnSpPr>
        <p:spPr>
          <a:xfrm>
            <a:off x="3291953" y="2043112"/>
            <a:ext cx="0" cy="251745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BBC057F4-C77C-B44B-BFA1-E89CB6F46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1178" y="5899572"/>
            <a:ext cx="1788759" cy="59553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3664CF12-3425-8149-A3EA-6030C98205A7}"/>
              </a:ext>
            </a:extLst>
          </p:cNvPr>
          <p:cNvSpPr txBox="1">
            <a:spLocks/>
          </p:cNvSpPr>
          <p:nvPr userDrawn="1"/>
        </p:nvSpPr>
        <p:spPr>
          <a:xfrm>
            <a:off x="349450" y="3150116"/>
            <a:ext cx="2909452" cy="11993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Välkommen </a:t>
            </a:r>
            <a:b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in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E22A964-D7E2-DE47-BE27-835E0F1FEBA7}"/>
              </a:ext>
            </a:extLst>
          </p:cNvPr>
          <p:cNvSpPr txBox="1"/>
          <p:nvPr userDrawn="1"/>
        </p:nvSpPr>
        <p:spPr>
          <a:xfrm>
            <a:off x="3916943" y="3449002"/>
            <a:ext cx="5349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err="1">
                <a:solidFill>
                  <a:schemeClr val="bg1"/>
                </a:solidFill>
                <a:latin typeface="Fredoka One" panose="02000000000000000000" pitchFamily="2" charset="0"/>
                <a:cs typeface="Arial" panose="020B0604020202020204" pitchFamily="34" charset="0"/>
              </a:rPr>
              <a:t>secondhand.se</a:t>
            </a:r>
            <a:endParaRPr lang="sv-SE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21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H Tack så my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238F199A-270F-0048-B81D-A9C2A9AF8F1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960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A74CA19A-FDF1-AF42-A8F6-0D0C0ACE2B30}"/>
              </a:ext>
            </a:extLst>
          </p:cNvPr>
          <p:cNvCxnSpPr>
            <a:cxnSpLocks/>
          </p:cNvCxnSpPr>
          <p:nvPr userDrawn="1"/>
        </p:nvCxnSpPr>
        <p:spPr>
          <a:xfrm>
            <a:off x="4087368" y="2286000"/>
            <a:ext cx="0" cy="228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ED1C2E53-CA33-634D-99AB-490E0C9FE4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1178" y="5899572"/>
            <a:ext cx="1788759" cy="595531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10CE57C2-F78B-A646-9D35-D96AD71D88E2}"/>
              </a:ext>
            </a:extLst>
          </p:cNvPr>
          <p:cNvSpPr txBox="1"/>
          <p:nvPr userDrawn="1"/>
        </p:nvSpPr>
        <p:spPr>
          <a:xfrm>
            <a:off x="4784725" y="2724249"/>
            <a:ext cx="5587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>
                <a:solidFill>
                  <a:schemeClr val="bg1"/>
                </a:solidFill>
                <a:latin typeface="Fredoka One" panose="02000000000000000000" pitchFamily="2" charset="0"/>
                <a:cs typeface="Arial" panose="020B0604020202020204" pitchFamily="34" charset="0"/>
              </a:rPr>
              <a:t>Tack så mycket!</a:t>
            </a:r>
            <a:endParaRPr lang="sv-SE" sz="4800">
              <a:solidFill>
                <a:schemeClr val="bg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FE97448-5D03-0C41-8D05-C1FEF581CE4E}"/>
              </a:ext>
            </a:extLst>
          </p:cNvPr>
          <p:cNvSpPr txBox="1"/>
          <p:nvPr userDrawn="1"/>
        </p:nvSpPr>
        <p:spPr>
          <a:xfrm>
            <a:off x="4784724" y="3542889"/>
            <a:ext cx="5587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För barnen. Och världen de drömmer om.</a:t>
            </a:r>
          </a:p>
        </p:txBody>
      </p:sp>
    </p:spTree>
    <p:extLst>
      <p:ext uri="{BB962C8B-B14F-4D97-AF65-F5344CB8AC3E}">
        <p14:creationId xmlns:p14="http://schemas.microsoft.com/office/powerpoint/2010/main" val="283209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H logga 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B370746-3262-B34D-9BE3-538FA918140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7019" r="3307" b="14199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27DFEC10-0E62-1A48-A500-BF9F456B42C7}"/>
              </a:ext>
            </a:extLst>
          </p:cNvPr>
          <p:cNvCxnSpPr>
            <a:cxnSpLocks/>
          </p:cNvCxnSpPr>
          <p:nvPr userDrawn="1"/>
        </p:nvCxnSpPr>
        <p:spPr>
          <a:xfrm>
            <a:off x="4087368" y="2286000"/>
            <a:ext cx="0" cy="228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>
            <a:extLst>
              <a:ext uri="{FF2B5EF4-FFF2-40B4-BE49-F238E27FC236}">
                <a16:creationId xmlns:a16="http://schemas.microsoft.com/office/drawing/2014/main" id="{49EC3BC6-D610-CC41-9A51-A8F9314259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4804" y="2372499"/>
            <a:ext cx="4367209" cy="204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3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H logga se vin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923C2A8-E6D1-BF44-9B8B-68F98F3E3D5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960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27DFEC10-0E62-1A48-A500-BF9F456B42C7}"/>
              </a:ext>
            </a:extLst>
          </p:cNvPr>
          <p:cNvCxnSpPr>
            <a:cxnSpLocks/>
          </p:cNvCxnSpPr>
          <p:nvPr userDrawn="1"/>
        </p:nvCxnSpPr>
        <p:spPr>
          <a:xfrm>
            <a:off x="4087368" y="2286000"/>
            <a:ext cx="0" cy="228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>
            <a:extLst>
              <a:ext uri="{FF2B5EF4-FFF2-40B4-BE49-F238E27FC236}">
                <a16:creationId xmlns:a16="http://schemas.microsoft.com/office/drawing/2014/main" id="{49EC3BC6-D610-CC41-9A51-A8F931425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4804" y="2372499"/>
            <a:ext cx="4367209" cy="204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4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H Rubrik och brödtext med bildbakgrund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1EB4D333-931C-1240-92B2-554442407B1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7019" r="3307" b="14199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24B794A7-84A1-F34B-8E20-8E16C97092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6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Lägg till ny bild här</a:t>
            </a:r>
          </a:p>
        </p:txBody>
      </p:sp>
    </p:spTree>
    <p:extLst>
      <p:ext uri="{BB962C8B-B14F-4D97-AF65-F5344CB8AC3E}">
        <p14:creationId xmlns:p14="http://schemas.microsoft.com/office/powerpoint/2010/main" val="134759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H Rubrik och brödtext med bildbakgrund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1EB4D333-931C-1240-92B2-554442407B1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7019" r="3307" b="14199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7">
            <a:extLst>
              <a:ext uri="{FF2B5EF4-FFF2-40B4-BE49-F238E27FC236}">
                <a16:creationId xmlns:a16="http://schemas.microsoft.com/office/drawing/2014/main" id="{5BDD30FD-06B9-C74E-8A24-F91DF86BC492}"/>
              </a:ext>
            </a:extLst>
          </p:cNvPr>
          <p:cNvCxnSpPr>
            <a:cxnSpLocks/>
          </p:cNvCxnSpPr>
          <p:nvPr userDrawn="1"/>
        </p:nvCxnSpPr>
        <p:spPr>
          <a:xfrm>
            <a:off x="452581" y="731520"/>
            <a:ext cx="0" cy="94869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text 25">
            <a:extLst>
              <a:ext uri="{FF2B5EF4-FFF2-40B4-BE49-F238E27FC236}">
                <a16:creationId xmlns:a16="http://schemas.microsoft.com/office/drawing/2014/main" id="{293B6C05-4792-ED48-B39B-7CB2BB8361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443" y="956469"/>
            <a:ext cx="4023361" cy="429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Fredoka One" panose="02000000000000000000" pitchFamily="2" charset="77"/>
              </a:defRPr>
            </a:lvl1pPr>
            <a:lvl2pPr>
              <a:defRPr sz="4800">
                <a:latin typeface="Fredoka One" panose="02000000000000000000" pitchFamily="2" charset="77"/>
              </a:defRPr>
            </a:lvl2pPr>
            <a:lvl3pPr>
              <a:defRPr sz="4800">
                <a:latin typeface="Fredoka One" panose="02000000000000000000" pitchFamily="2" charset="77"/>
              </a:defRPr>
            </a:lvl3pPr>
            <a:lvl4pPr>
              <a:defRPr sz="4800">
                <a:latin typeface="Fredoka One" panose="02000000000000000000" pitchFamily="2" charset="77"/>
              </a:defRPr>
            </a:lvl4pPr>
            <a:lvl5pPr>
              <a:defRPr sz="4800">
                <a:latin typeface="Fredoka One" panose="02000000000000000000" pitchFamily="2" charset="77"/>
              </a:defRPr>
            </a:lvl5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C2E96704-EA38-A34B-8EF0-2228C020C1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442" y="1939449"/>
            <a:ext cx="5278207" cy="3716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sv-SE"/>
              <a:t>Brödtext eller punktlista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C79319C-BEE0-774B-AF38-9E13FDED04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1178" y="5899572"/>
            <a:ext cx="1788759" cy="59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5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H Rubrik och brödtext #1 vin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BB96153-7C12-8140-8F4E-8DF2E383FA4A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960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5BDD30FD-06B9-C74E-8A24-F91DF86BC492}"/>
              </a:ext>
            </a:extLst>
          </p:cNvPr>
          <p:cNvCxnSpPr>
            <a:cxnSpLocks/>
          </p:cNvCxnSpPr>
          <p:nvPr userDrawn="1"/>
        </p:nvCxnSpPr>
        <p:spPr>
          <a:xfrm>
            <a:off x="452581" y="731520"/>
            <a:ext cx="0" cy="94869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text 25">
            <a:extLst>
              <a:ext uri="{FF2B5EF4-FFF2-40B4-BE49-F238E27FC236}">
                <a16:creationId xmlns:a16="http://schemas.microsoft.com/office/drawing/2014/main" id="{293B6C05-4792-ED48-B39B-7CB2BB8361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443" y="956469"/>
            <a:ext cx="4023361" cy="429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Fredoka One" panose="02000000000000000000" pitchFamily="2" charset="77"/>
              </a:defRPr>
            </a:lvl1pPr>
            <a:lvl2pPr>
              <a:defRPr sz="4800">
                <a:latin typeface="Fredoka One" panose="02000000000000000000" pitchFamily="2" charset="77"/>
              </a:defRPr>
            </a:lvl2pPr>
            <a:lvl3pPr>
              <a:defRPr sz="4800">
                <a:latin typeface="Fredoka One" panose="02000000000000000000" pitchFamily="2" charset="77"/>
              </a:defRPr>
            </a:lvl3pPr>
            <a:lvl4pPr>
              <a:defRPr sz="4800">
                <a:latin typeface="Fredoka One" panose="02000000000000000000" pitchFamily="2" charset="77"/>
              </a:defRPr>
            </a:lvl4pPr>
            <a:lvl5pPr>
              <a:defRPr sz="4800">
                <a:latin typeface="Fredoka One" panose="02000000000000000000" pitchFamily="2" charset="77"/>
              </a:defRPr>
            </a:lvl5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C2E96704-EA38-A34B-8EF0-2228C020C1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442" y="1939449"/>
            <a:ext cx="5278207" cy="3716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sv-SE"/>
              <a:t>Brödtext eller punktlista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C79319C-BEE0-774B-AF38-9E13FDED0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1178" y="5899572"/>
            <a:ext cx="1788759" cy="59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1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H Rubrik och brödtext med bildbakgrun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DC258CE-1FD2-6345-8334-C0BD2242315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7019" r="3307" b="14199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ak koppling 8">
            <a:extLst>
              <a:ext uri="{FF2B5EF4-FFF2-40B4-BE49-F238E27FC236}">
                <a16:creationId xmlns:a16="http://schemas.microsoft.com/office/drawing/2014/main" id="{7A7A0A36-F528-1A4E-9822-AE1832BC4B54}"/>
              </a:ext>
            </a:extLst>
          </p:cNvPr>
          <p:cNvCxnSpPr>
            <a:cxnSpLocks/>
          </p:cNvCxnSpPr>
          <p:nvPr userDrawn="1"/>
        </p:nvCxnSpPr>
        <p:spPr>
          <a:xfrm>
            <a:off x="473642" y="1754135"/>
            <a:ext cx="9456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latshållare för text 25">
            <a:extLst>
              <a:ext uri="{FF2B5EF4-FFF2-40B4-BE49-F238E27FC236}">
                <a16:creationId xmlns:a16="http://schemas.microsoft.com/office/drawing/2014/main" id="{098B8547-CC58-054B-9926-3F360C2B92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280" y="956470"/>
            <a:ext cx="5140436" cy="500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Fredoka One" panose="02000000000000000000" pitchFamily="2" charset="77"/>
              </a:defRPr>
            </a:lvl1pPr>
            <a:lvl2pPr>
              <a:defRPr sz="4800">
                <a:latin typeface="Fredoka One" panose="02000000000000000000" pitchFamily="2" charset="77"/>
              </a:defRPr>
            </a:lvl2pPr>
            <a:lvl3pPr>
              <a:defRPr sz="4800">
                <a:latin typeface="Fredoka One" panose="02000000000000000000" pitchFamily="2" charset="77"/>
              </a:defRPr>
            </a:lvl3pPr>
            <a:lvl4pPr>
              <a:defRPr sz="4800">
                <a:latin typeface="Fredoka One" panose="02000000000000000000" pitchFamily="2" charset="77"/>
              </a:defRPr>
            </a:lvl4pPr>
            <a:lvl5pPr>
              <a:defRPr sz="4800">
                <a:latin typeface="Fredoka One" panose="02000000000000000000" pitchFamily="2" charset="77"/>
              </a:defRPr>
            </a:lvl5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5A9A182D-E2AC-CF4C-B9C4-C6CCD3C221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8281" y="2115574"/>
            <a:ext cx="5140436" cy="3716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sv-SE"/>
              <a:t>Brödtext eller punktlista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2BFA9BE-54B4-274C-B660-DFF0F5BC63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1178" y="5899572"/>
            <a:ext cx="1788759" cy="59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3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H Rubrik och brödtext #2 vin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48829C4E-66B0-4947-ACE5-09DF02254E5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960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koppling 8">
            <a:extLst>
              <a:ext uri="{FF2B5EF4-FFF2-40B4-BE49-F238E27FC236}">
                <a16:creationId xmlns:a16="http://schemas.microsoft.com/office/drawing/2014/main" id="{7A7A0A36-F528-1A4E-9822-AE1832BC4B54}"/>
              </a:ext>
            </a:extLst>
          </p:cNvPr>
          <p:cNvCxnSpPr>
            <a:cxnSpLocks/>
          </p:cNvCxnSpPr>
          <p:nvPr userDrawn="1"/>
        </p:nvCxnSpPr>
        <p:spPr>
          <a:xfrm>
            <a:off x="473642" y="1754135"/>
            <a:ext cx="9456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latshållare för text 25">
            <a:extLst>
              <a:ext uri="{FF2B5EF4-FFF2-40B4-BE49-F238E27FC236}">
                <a16:creationId xmlns:a16="http://schemas.microsoft.com/office/drawing/2014/main" id="{098B8547-CC58-054B-9926-3F360C2B92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280" y="956470"/>
            <a:ext cx="5140436" cy="500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Fredoka One" panose="02000000000000000000" pitchFamily="2" charset="77"/>
              </a:defRPr>
            </a:lvl1pPr>
            <a:lvl2pPr>
              <a:defRPr sz="4800">
                <a:latin typeface="Fredoka One" panose="02000000000000000000" pitchFamily="2" charset="77"/>
              </a:defRPr>
            </a:lvl2pPr>
            <a:lvl3pPr>
              <a:defRPr sz="4800">
                <a:latin typeface="Fredoka One" panose="02000000000000000000" pitchFamily="2" charset="77"/>
              </a:defRPr>
            </a:lvl3pPr>
            <a:lvl4pPr>
              <a:defRPr sz="4800">
                <a:latin typeface="Fredoka One" panose="02000000000000000000" pitchFamily="2" charset="77"/>
              </a:defRPr>
            </a:lvl4pPr>
            <a:lvl5pPr>
              <a:defRPr sz="4800">
                <a:latin typeface="Fredoka One" panose="02000000000000000000" pitchFamily="2" charset="77"/>
              </a:defRPr>
            </a:lvl5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5A9A182D-E2AC-CF4C-B9C4-C6CCD3C221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8281" y="2115574"/>
            <a:ext cx="5140436" cy="3716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sv-SE"/>
              <a:t>Brödtext eller punktlista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2BFA9BE-54B4-274C-B660-DFF0F5BC6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1178" y="5899572"/>
            <a:ext cx="1788759" cy="59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9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H Text med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17AA13A-FFB1-974B-9208-68012D3C1E1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7019" r="3307" b="14199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C2E96704-EA38-A34B-8EF0-2228C020C1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045" y="3131820"/>
            <a:ext cx="3277277" cy="7961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sv-SE"/>
              <a:t>Text i </a:t>
            </a:r>
            <a:br>
              <a:rPr lang="sv-SE"/>
            </a:br>
            <a:r>
              <a:rPr lang="sv-SE"/>
              <a:t>flera rader</a:t>
            </a: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CC8B82E8-2D03-7A48-BBCB-AF9752F9222E}"/>
              </a:ext>
            </a:extLst>
          </p:cNvPr>
          <p:cNvCxnSpPr>
            <a:cxnSpLocks/>
          </p:cNvCxnSpPr>
          <p:nvPr userDrawn="1"/>
        </p:nvCxnSpPr>
        <p:spPr>
          <a:xfrm>
            <a:off x="4087368" y="2286000"/>
            <a:ext cx="0" cy="228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>
            <a:extLst>
              <a:ext uri="{FF2B5EF4-FFF2-40B4-BE49-F238E27FC236}">
                <a16:creationId xmlns:a16="http://schemas.microsoft.com/office/drawing/2014/main" id="{005797E2-5644-8948-AD5B-A38819D6D2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1178" y="5899572"/>
            <a:ext cx="1788759" cy="595531"/>
          </a:xfrm>
          <a:prstGeom prst="rect">
            <a:avLst/>
          </a:prstGeom>
        </p:spPr>
      </p:pic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D8BF24A2-2241-814A-8693-B4660E788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4725" y="2286000"/>
            <a:ext cx="3978756" cy="2286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sv-SE"/>
              <a:t>Brödtext eller punktlista</a:t>
            </a:r>
          </a:p>
        </p:txBody>
      </p:sp>
    </p:spTree>
    <p:extLst>
      <p:ext uri="{BB962C8B-B14F-4D97-AF65-F5344CB8AC3E}">
        <p14:creationId xmlns:p14="http://schemas.microsoft.com/office/powerpoint/2010/main" val="390461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46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80" r:id="rId3"/>
    <p:sldLayoutId id="2147483686" r:id="rId4"/>
    <p:sldLayoutId id="2147483674" r:id="rId5"/>
    <p:sldLayoutId id="2147483682" r:id="rId6"/>
    <p:sldLayoutId id="2147483650" r:id="rId7"/>
    <p:sldLayoutId id="2147483683" r:id="rId8"/>
    <p:sldLayoutId id="2147483675" r:id="rId9"/>
    <p:sldLayoutId id="2147483684" r:id="rId10"/>
    <p:sldLayoutId id="2147483652" r:id="rId11"/>
    <p:sldLayoutId id="2147483685" r:id="rId12"/>
    <p:sldLayoutId id="2147483678" r:id="rId13"/>
    <p:sldLayoutId id="2147483654" r:id="rId14"/>
    <p:sldLayoutId id="2147483665" r:id="rId15"/>
    <p:sldLayoutId id="2147483670" r:id="rId16"/>
    <p:sldLayoutId id="2147483663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rikshjalpen.se/om-erikshjalp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rikshjalpen.se/app/uploads/2023/07/EHSH-hallbarhetsrapport-2022_webb.pdf" TargetMode="External"/><Relationship Id="rId2" Type="http://schemas.openxmlformats.org/officeDocument/2006/relationships/hyperlink" Target="http://www.erikshjalpen.se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62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14FE4FA-1BE8-9EB7-ABF4-11E139773F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443" y="956468"/>
            <a:ext cx="6027284" cy="664513"/>
          </a:xfrm>
        </p:spPr>
        <p:txBody>
          <a:bodyPr/>
          <a:lstStyle/>
          <a:p>
            <a:r>
              <a:rPr lang="sv-SE"/>
              <a:t>Erikshjälpen Second Hand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47FD3D-1584-CA82-7ACD-A22463F005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443" y="1727783"/>
            <a:ext cx="6025639" cy="4940145"/>
          </a:xfrm>
        </p:spPr>
        <p:txBody>
          <a:bodyPr lIns="91440" tIns="45720" rIns="91440" bIns="45720" anchor="t"/>
          <a:lstStyle/>
          <a:p>
            <a:r>
              <a:rPr lang="en-US" b="1">
                <a:latin typeface="Roboto"/>
                <a:ea typeface="Roboto"/>
                <a:cs typeface="Roboto"/>
              </a:rPr>
              <a:t>Erikshjälpen is a child rights </a:t>
            </a:r>
            <a:r>
              <a:rPr lang="en-US" b="1" err="1">
                <a:latin typeface="Roboto"/>
                <a:ea typeface="Roboto"/>
                <a:cs typeface="Roboto"/>
              </a:rPr>
              <a:t>organisation</a:t>
            </a:r>
            <a:r>
              <a:rPr lang="en-US" b="1">
                <a:latin typeface="Roboto"/>
                <a:ea typeface="Roboto"/>
                <a:cs typeface="Roboto"/>
              </a:rPr>
              <a:t> with a non-profit second-hand business</a:t>
            </a:r>
            <a:endParaRPr lang="sv-SE">
              <a:cs typeface="Roboto"/>
            </a:endParaRPr>
          </a:p>
          <a:p>
            <a:br>
              <a:rPr lang="sv-SE">
                <a:latin typeface="Roboto"/>
                <a:ea typeface="Roboto"/>
                <a:cs typeface="Roboto"/>
              </a:rPr>
            </a:br>
            <a:r>
              <a:rPr lang="sv-SE">
                <a:latin typeface="Roboto"/>
                <a:ea typeface="Roboto"/>
                <a:cs typeface="Roboto"/>
              </a:rPr>
              <a:t>51 second hand stores and e-</a:t>
            </a:r>
            <a:r>
              <a:rPr lang="sv-SE" err="1">
                <a:latin typeface="Roboto"/>
                <a:ea typeface="Roboto"/>
                <a:cs typeface="Roboto"/>
              </a:rPr>
              <a:t>commerce</a:t>
            </a:r>
            <a:r>
              <a:rPr lang="sv-SE">
                <a:latin typeface="Roboto"/>
                <a:ea typeface="Roboto"/>
                <a:cs typeface="Roboto"/>
              </a:rPr>
              <a:t>, all </a:t>
            </a:r>
            <a:r>
              <a:rPr lang="sv-SE" err="1">
                <a:latin typeface="Roboto"/>
                <a:ea typeface="Roboto"/>
                <a:cs typeface="Roboto"/>
              </a:rPr>
              <a:t>based</a:t>
            </a:r>
            <a:r>
              <a:rPr lang="sv-SE">
                <a:latin typeface="Roboto"/>
                <a:ea typeface="Roboto"/>
                <a:cs typeface="Roboto"/>
              </a:rPr>
              <a:t> on </a:t>
            </a:r>
            <a:r>
              <a:rPr lang="sv-SE" err="1">
                <a:latin typeface="Roboto"/>
                <a:ea typeface="Roboto"/>
                <a:cs typeface="Roboto"/>
              </a:rPr>
              <a:t>three</a:t>
            </a:r>
            <a:r>
              <a:rPr lang="sv-SE">
                <a:latin typeface="Roboto"/>
                <a:ea typeface="Roboto"/>
                <a:cs typeface="Roboto"/>
              </a:rPr>
              <a:t> missions:</a:t>
            </a:r>
            <a:endParaRPr lang="sv-SE">
              <a:cs typeface="Roboto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err="1">
                <a:latin typeface="Roboto"/>
                <a:ea typeface="Roboto"/>
                <a:cs typeface="Roboto"/>
              </a:rPr>
              <a:t>Environmental</a:t>
            </a:r>
            <a:r>
              <a:rPr lang="sv-SE">
                <a:latin typeface="Roboto"/>
                <a:ea typeface="Roboto"/>
                <a:cs typeface="Roboto"/>
              </a:rPr>
              <a:t> </a:t>
            </a:r>
            <a:r>
              <a:rPr lang="sv-SE" err="1">
                <a:latin typeface="Roboto"/>
                <a:ea typeface="Roboto"/>
                <a:cs typeface="Roboto"/>
              </a:rPr>
              <a:t>sustainability</a:t>
            </a:r>
            <a:endParaRPr lang="sv-SE">
              <a:latin typeface="Roboto"/>
              <a:ea typeface="Roboto"/>
              <a:cs typeface="Roboto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>
                <a:latin typeface="Roboto"/>
                <a:ea typeface="Roboto"/>
                <a:cs typeface="Roboto"/>
              </a:rPr>
              <a:t>Social </a:t>
            </a:r>
            <a:r>
              <a:rPr lang="sv-SE" err="1">
                <a:latin typeface="Roboto"/>
                <a:ea typeface="Roboto"/>
                <a:cs typeface="Roboto"/>
              </a:rPr>
              <a:t>sustainability</a:t>
            </a:r>
            <a:r>
              <a:rPr lang="sv-SE">
                <a:latin typeface="Roboto"/>
                <a:ea typeface="Roboto"/>
                <a:cs typeface="Roboto"/>
              </a:rPr>
              <a:t> </a:t>
            </a:r>
            <a:endParaRPr lang="sv-SE">
              <a:cs typeface="Roboto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err="1">
                <a:latin typeface="Roboto"/>
                <a:ea typeface="Roboto"/>
                <a:cs typeface="Roboto"/>
              </a:rPr>
              <a:t>Economic</a:t>
            </a:r>
            <a:r>
              <a:rPr lang="sv-SE">
                <a:latin typeface="Roboto"/>
                <a:ea typeface="Roboto"/>
                <a:cs typeface="Roboto"/>
              </a:rPr>
              <a:t> </a:t>
            </a:r>
            <a:r>
              <a:rPr lang="sv-SE" err="1">
                <a:latin typeface="Roboto"/>
                <a:ea typeface="Roboto"/>
                <a:cs typeface="Roboto"/>
              </a:rPr>
              <a:t>sustainability</a:t>
            </a:r>
            <a:r>
              <a:rPr lang="sv-SE">
                <a:latin typeface="Roboto"/>
                <a:ea typeface="Roboto"/>
                <a:cs typeface="Roboto"/>
              </a:rPr>
              <a:t> – </a:t>
            </a:r>
            <a:r>
              <a:rPr lang="sv-SE" err="1">
                <a:latin typeface="Roboto"/>
                <a:ea typeface="Roboto"/>
                <a:cs typeface="Roboto"/>
              </a:rPr>
              <a:t>financial</a:t>
            </a:r>
            <a:r>
              <a:rPr lang="sv-SE">
                <a:latin typeface="Roboto"/>
                <a:ea typeface="Roboto"/>
                <a:cs typeface="Roboto"/>
              </a:rPr>
              <a:t> </a:t>
            </a:r>
            <a:r>
              <a:rPr lang="sv-SE" err="1">
                <a:latin typeface="Roboto"/>
                <a:ea typeface="Roboto"/>
                <a:cs typeface="Roboto"/>
              </a:rPr>
              <a:t>surplus</a:t>
            </a:r>
            <a:br>
              <a:rPr lang="sv-SE"/>
            </a:br>
            <a:endParaRPr lang="sv-SE">
              <a:cs typeface="Roboto"/>
            </a:endParaRPr>
          </a:p>
          <a:p>
            <a:r>
              <a:rPr lang="en-US">
                <a:latin typeface="Roboto"/>
                <a:ea typeface="Roboto"/>
                <a:cs typeface="Roboto"/>
              </a:rPr>
              <a:t>All sales are based on donations from private individuals and companies and contribute to our three missions:</a:t>
            </a:r>
            <a:br>
              <a:rPr lang="en-US">
                <a:latin typeface="Roboto"/>
                <a:ea typeface="Roboto"/>
                <a:cs typeface="Roboto"/>
              </a:rPr>
            </a:br>
            <a:r>
              <a:rPr lang="en-US">
                <a:latin typeface="Roboto"/>
                <a:ea typeface="Roboto"/>
                <a:cs typeface="Roboto"/>
              </a:rPr>
              <a:t>- a better climate</a:t>
            </a:r>
            <a:br>
              <a:rPr lang="en-US">
                <a:latin typeface="Roboto"/>
                <a:ea typeface="Roboto"/>
                <a:cs typeface="Roboto"/>
              </a:rPr>
            </a:br>
            <a:r>
              <a:rPr lang="en-US">
                <a:latin typeface="Roboto"/>
                <a:ea typeface="Roboto"/>
                <a:cs typeface="Roboto"/>
              </a:rPr>
              <a:t>- new beginnings for people outside the </a:t>
            </a:r>
            <a:r>
              <a:rPr lang="en-US" err="1">
                <a:latin typeface="Roboto"/>
                <a:ea typeface="Roboto"/>
                <a:cs typeface="Roboto"/>
              </a:rPr>
              <a:t>labour</a:t>
            </a:r>
            <a:r>
              <a:rPr lang="en-US">
                <a:latin typeface="Roboto"/>
                <a:ea typeface="Roboto"/>
                <a:cs typeface="Roboto"/>
              </a:rPr>
              <a:t> market</a:t>
            </a:r>
            <a:br>
              <a:rPr lang="en-US">
                <a:latin typeface="Roboto"/>
                <a:ea typeface="Roboto"/>
                <a:cs typeface="Roboto"/>
              </a:rPr>
            </a:br>
            <a:r>
              <a:rPr lang="en-US">
                <a:latin typeface="Roboto"/>
                <a:ea typeface="Roboto"/>
                <a:cs typeface="Roboto"/>
              </a:rPr>
              <a:t>- dreams and strengthened rights for children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8CE7198-B8BB-BE3F-B851-69D2C611B97C}"/>
              </a:ext>
            </a:extLst>
          </p:cNvPr>
          <p:cNvSpPr txBox="1"/>
          <p:nvPr/>
        </p:nvSpPr>
        <p:spPr>
          <a:xfrm>
            <a:off x="6968835" y="2032782"/>
            <a:ext cx="5223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>
                <a:solidFill>
                  <a:srgbClr val="DD8CB0"/>
                </a:solidFill>
                <a:latin typeface="Fredoka One" panose="02000000000000000000" pitchFamily="2" charset="0"/>
              </a:rPr>
              <a:t>För barnen. Och världen de drömmer om.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B2EF5BA-334D-B482-0E6D-6A148263F984}"/>
              </a:ext>
            </a:extLst>
          </p:cNvPr>
          <p:cNvSpPr txBox="1"/>
          <p:nvPr/>
        </p:nvSpPr>
        <p:spPr>
          <a:xfrm>
            <a:off x="6968835" y="4341106"/>
            <a:ext cx="42533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>
                <a:solidFill>
                  <a:srgbClr val="DD8CB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 Erikshjälpen - Erikshjälpen (erikshjalpen.se)</a:t>
            </a:r>
            <a:r>
              <a:rPr lang="sv-SE" sz="1600">
                <a:solidFill>
                  <a:srgbClr val="DD8CB0"/>
                </a:solidFill>
              </a:rPr>
              <a:t>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AB85816-F5AD-7C10-7754-AC60C29967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1" t="10312" r="58288" b="9603"/>
          <a:stretch/>
        </p:blipFill>
        <p:spPr>
          <a:xfrm>
            <a:off x="8015239" y="4811805"/>
            <a:ext cx="969433" cy="969434"/>
          </a:xfrm>
          <a:prstGeom prst="flowChartConnector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207CA4E-5C5C-3C47-BD82-E3C09EE2AC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769" t="9931" r="5241" b="9200"/>
          <a:stretch/>
        </p:blipFill>
        <p:spPr>
          <a:xfrm>
            <a:off x="9194647" y="4806799"/>
            <a:ext cx="969433" cy="97338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00586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2D373AF-2E3F-55A7-2F15-2E07F9DFF6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442" y="688357"/>
            <a:ext cx="10862521" cy="1016265"/>
          </a:xfrm>
        </p:spPr>
        <p:txBody>
          <a:bodyPr lIns="91440" tIns="45720" rIns="91440" bIns="45720" anchor="t"/>
          <a:lstStyle/>
          <a:p>
            <a:r>
              <a:rPr lang="sv-SE">
                <a:latin typeface="Fredoka One"/>
              </a:rPr>
              <a:t>Second hand </a:t>
            </a:r>
            <a:r>
              <a:rPr lang="sv-SE" err="1">
                <a:latin typeface="Fredoka One"/>
              </a:rPr>
              <a:t>sales</a:t>
            </a:r>
            <a:r>
              <a:rPr lang="sv-SE">
                <a:latin typeface="Fredoka One"/>
              </a:rPr>
              <a:t> from a </a:t>
            </a:r>
            <a:r>
              <a:rPr lang="sv-SE" err="1">
                <a:latin typeface="Fredoka One"/>
              </a:rPr>
              <a:t>sustainable</a:t>
            </a:r>
            <a:r>
              <a:rPr lang="sv-SE">
                <a:latin typeface="Fredoka One"/>
              </a:rPr>
              <a:t> and </a:t>
            </a:r>
            <a:r>
              <a:rPr lang="sv-SE" err="1">
                <a:latin typeface="Fredoka One"/>
              </a:rPr>
              <a:t>ethical</a:t>
            </a:r>
            <a:r>
              <a:rPr lang="sv-SE">
                <a:latin typeface="Fredoka One"/>
              </a:rPr>
              <a:t> </a:t>
            </a:r>
            <a:r>
              <a:rPr lang="sv-SE" err="1">
                <a:latin typeface="Fredoka One"/>
              </a:rPr>
              <a:t>perspective</a:t>
            </a:r>
            <a:endParaRPr lang="en-US" err="1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F454B3-A38C-6A43-DD4E-A3A524E1F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442" y="1939449"/>
            <a:ext cx="6855735" cy="4613751"/>
          </a:xfrm>
        </p:spPr>
        <p:txBody>
          <a:bodyPr lIns="91440" tIns="45720" rIns="91440" bIns="45720" anchor="t"/>
          <a:lstStyle/>
          <a:p>
            <a:r>
              <a:rPr lang="sv-SE" b="1" dirty="0" err="1">
                <a:latin typeface="Roboto"/>
                <a:ea typeface="Roboto"/>
                <a:cs typeface="Roboto"/>
              </a:rPr>
              <a:t>Beinga</a:t>
            </a:r>
            <a:r>
              <a:rPr lang="sv-SE" b="1" dirty="0">
                <a:latin typeface="Roboto"/>
                <a:ea typeface="Roboto"/>
                <a:cs typeface="Roboto"/>
              </a:rPr>
              <a:t> a </a:t>
            </a:r>
            <a:r>
              <a:rPr lang="sv-SE" b="1" dirty="0" err="1">
                <a:latin typeface="Roboto"/>
                <a:ea typeface="Roboto"/>
                <a:cs typeface="Roboto"/>
              </a:rPr>
              <a:t>child</a:t>
            </a:r>
            <a:r>
              <a:rPr lang="sv-SE" b="1" dirty="0">
                <a:latin typeface="Roboto"/>
                <a:ea typeface="Roboto"/>
                <a:cs typeface="Roboto"/>
              </a:rPr>
              <a:t> </a:t>
            </a:r>
            <a:r>
              <a:rPr lang="sv-SE" b="1" dirty="0" err="1">
                <a:latin typeface="Roboto"/>
                <a:ea typeface="Roboto"/>
                <a:cs typeface="Roboto"/>
              </a:rPr>
              <a:t>rights</a:t>
            </a:r>
            <a:r>
              <a:rPr lang="sv-SE" b="1" dirty="0">
                <a:latin typeface="Roboto"/>
                <a:ea typeface="Roboto"/>
                <a:cs typeface="Roboto"/>
              </a:rPr>
              <a:t> organisation </a:t>
            </a:r>
            <a:r>
              <a:rPr lang="sv-SE" b="1" dirty="0" err="1">
                <a:latin typeface="Roboto"/>
                <a:ea typeface="Roboto"/>
                <a:cs typeface="Roboto"/>
              </a:rPr>
              <a:t>obligates</a:t>
            </a:r>
            <a:r>
              <a:rPr lang="sv-SE" b="1" dirty="0">
                <a:latin typeface="Roboto"/>
                <a:ea typeface="Roboto"/>
                <a:cs typeface="Roboto"/>
              </a:rPr>
              <a:t> </a:t>
            </a:r>
            <a:r>
              <a:rPr lang="sv-SE" b="1" dirty="0" err="1">
                <a:latin typeface="Roboto"/>
                <a:ea typeface="Roboto"/>
                <a:cs typeface="Roboto"/>
              </a:rPr>
              <a:t>us</a:t>
            </a:r>
            <a:r>
              <a:rPr lang="sv-SE" b="1" dirty="0">
                <a:latin typeface="Roboto"/>
                <a:ea typeface="Roboto"/>
                <a:cs typeface="Roboto"/>
              </a:rPr>
              <a:t> </a:t>
            </a:r>
            <a:r>
              <a:rPr lang="sv-SE" dirty="0">
                <a:latin typeface="Roboto"/>
                <a:ea typeface="Roboto"/>
                <a:cs typeface="Roboto"/>
              </a:rPr>
              <a:t>– </a:t>
            </a:r>
            <a:r>
              <a:rPr lang="sv-SE" dirty="0" err="1">
                <a:latin typeface="Roboto"/>
                <a:ea typeface="Roboto"/>
                <a:cs typeface="Roboto"/>
              </a:rPr>
              <a:t>we</a:t>
            </a:r>
            <a:r>
              <a:rPr lang="sv-SE" dirty="0">
                <a:latin typeface="Roboto"/>
                <a:ea typeface="Roboto"/>
                <a:cs typeface="Roboto"/>
              </a:rPr>
              <a:t> must be </a:t>
            </a:r>
            <a:r>
              <a:rPr lang="sv-SE" dirty="0" err="1">
                <a:latin typeface="Roboto"/>
                <a:ea typeface="Roboto"/>
                <a:cs typeface="Roboto"/>
              </a:rPr>
              <a:t>credible</a:t>
            </a:r>
            <a:r>
              <a:rPr lang="sv-SE" dirty="0">
                <a:latin typeface="Roboto"/>
                <a:ea typeface="Roboto"/>
                <a:cs typeface="Roboto"/>
              </a:rPr>
              <a:t> in </a:t>
            </a:r>
            <a:r>
              <a:rPr lang="sv-SE" dirty="0" err="1">
                <a:latin typeface="Roboto"/>
                <a:ea typeface="Roboto"/>
                <a:cs typeface="Roboto"/>
              </a:rPr>
              <a:t>our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dirty="0" err="1">
                <a:latin typeface="Roboto"/>
                <a:ea typeface="Roboto"/>
                <a:cs typeface="Roboto"/>
              </a:rPr>
              <a:t>work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dirty="0" err="1">
                <a:latin typeface="Roboto"/>
                <a:ea typeface="Roboto"/>
                <a:cs typeface="Roboto"/>
              </a:rPr>
              <a:t>towards</a:t>
            </a:r>
            <a:r>
              <a:rPr lang="sv-SE" dirty="0">
                <a:latin typeface="Roboto"/>
                <a:ea typeface="Roboto"/>
                <a:cs typeface="Roboto"/>
              </a:rPr>
              <a:t> a </a:t>
            </a:r>
            <a:r>
              <a:rPr lang="sv-SE" dirty="0" err="1">
                <a:latin typeface="Roboto"/>
                <a:ea typeface="Roboto"/>
                <a:cs typeface="Roboto"/>
              </a:rPr>
              <a:t>better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dirty="0" err="1">
                <a:latin typeface="Roboto"/>
                <a:ea typeface="Roboto"/>
                <a:cs typeface="Roboto"/>
              </a:rPr>
              <a:t>world</a:t>
            </a:r>
            <a:r>
              <a:rPr lang="sv-SE" dirty="0">
                <a:latin typeface="Roboto"/>
                <a:ea typeface="Roboto"/>
                <a:cs typeface="Roboto"/>
              </a:rPr>
              <a:t> for </a:t>
            </a:r>
            <a:r>
              <a:rPr lang="sv-SE" dirty="0" err="1">
                <a:latin typeface="Roboto"/>
                <a:ea typeface="Roboto"/>
                <a:cs typeface="Roboto"/>
              </a:rPr>
              <a:t>children</a:t>
            </a:r>
            <a:br>
              <a:rPr lang="sv-SE" dirty="0">
                <a:latin typeface="Roboto"/>
                <a:ea typeface="Roboto"/>
                <a:cs typeface="Roboto"/>
              </a:rPr>
            </a:br>
            <a:endParaRPr lang="sv-SE" dirty="0">
              <a:cs typeface="Roboto"/>
            </a:endParaRPr>
          </a:p>
          <a:p>
            <a:r>
              <a:rPr lang="sv-SE" dirty="0" err="1">
                <a:latin typeface="Roboto"/>
                <a:ea typeface="Roboto"/>
                <a:cs typeface="Roboto"/>
              </a:rPr>
              <a:t>More</a:t>
            </a:r>
            <a:r>
              <a:rPr lang="sv-SE" dirty="0">
                <a:latin typeface="Roboto"/>
                <a:ea typeface="Roboto"/>
                <a:cs typeface="Roboto"/>
              </a:rPr>
              <a:t> stringent </a:t>
            </a:r>
            <a:r>
              <a:rPr lang="sv-SE" dirty="0" err="1">
                <a:latin typeface="Roboto"/>
                <a:ea typeface="Roboto"/>
                <a:cs typeface="Roboto"/>
              </a:rPr>
              <a:t>guidelines</a:t>
            </a:r>
            <a:r>
              <a:rPr lang="sv-SE" dirty="0">
                <a:latin typeface="Roboto"/>
                <a:ea typeface="Roboto"/>
                <a:cs typeface="Roboto"/>
              </a:rPr>
              <a:t> on </a:t>
            </a:r>
            <a:r>
              <a:rPr lang="sv-SE" dirty="0" err="1">
                <a:latin typeface="Roboto"/>
                <a:ea typeface="Roboto"/>
                <a:cs typeface="Roboto"/>
              </a:rPr>
              <a:t>assortment</a:t>
            </a:r>
            <a:r>
              <a:rPr lang="sv-SE" dirty="0">
                <a:latin typeface="Roboto"/>
                <a:ea typeface="Roboto"/>
                <a:cs typeface="Roboto"/>
              </a:rPr>
              <a:t>, </a:t>
            </a:r>
            <a:r>
              <a:rPr lang="sv-SE" dirty="0" err="1">
                <a:latin typeface="Roboto"/>
                <a:ea typeface="Roboto"/>
                <a:cs typeface="Roboto"/>
              </a:rPr>
              <a:t>based</a:t>
            </a:r>
            <a:r>
              <a:rPr lang="sv-SE" dirty="0">
                <a:latin typeface="Roboto"/>
                <a:ea typeface="Roboto"/>
                <a:cs typeface="Roboto"/>
              </a:rPr>
              <a:t> on: </a:t>
            </a:r>
            <a:endParaRPr lang="sv-SE" dirty="0">
              <a:cs typeface="Roboto" panose="02000000000000000000" pitchFamily="2" charset="0"/>
            </a:endParaRPr>
          </a:p>
          <a:p>
            <a:pPr marL="285750" indent="-285750">
              <a:buChar char="•"/>
            </a:pPr>
            <a:r>
              <a:rPr lang="sv-SE" dirty="0" err="1">
                <a:latin typeface="Roboto"/>
                <a:ea typeface="Roboto"/>
                <a:cs typeface="Roboto"/>
              </a:rPr>
              <a:t>Our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dirty="0" err="1">
                <a:latin typeface="Roboto"/>
                <a:ea typeface="Roboto"/>
                <a:cs typeface="Roboto"/>
              </a:rPr>
              <a:t>values</a:t>
            </a:r>
            <a:endParaRPr lang="sv-SE" dirty="0">
              <a:cs typeface="Roboto" panose="02000000000000000000" pitchFamily="2" charset="0"/>
            </a:endParaRPr>
          </a:p>
          <a:p>
            <a:pPr marL="285750" indent="-285750">
              <a:buChar char="•"/>
            </a:pPr>
            <a:r>
              <a:rPr lang="sv-SE" dirty="0">
                <a:latin typeface="Roboto"/>
                <a:ea typeface="Roboto"/>
                <a:cs typeface="Roboto"/>
              </a:rPr>
              <a:t>Child </a:t>
            </a:r>
            <a:r>
              <a:rPr lang="sv-SE" dirty="0" err="1">
                <a:latin typeface="Roboto"/>
                <a:ea typeface="Roboto"/>
                <a:cs typeface="Roboto"/>
              </a:rPr>
              <a:t>safety</a:t>
            </a:r>
            <a:endParaRPr lang="sv-SE" dirty="0">
              <a:cs typeface="Roboto" panose="02000000000000000000" pitchFamily="2" charset="0"/>
            </a:endParaRPr>
          </a:p>
          <a:p>
            <a:pPr marL="285750" indent="-285750">
              <a:buChar char="•"/>
            </a:pPr>
            <a:r>
              <a:rPr lang="sv-SE" dirty="0" err="1">
                <a:latin typeface="Roboto"/>
                <a:ea typeface="Roboto"/>
                <a:cs typeface="Roboto"/>
              </a:rPr>
              <a:t>Sustainability</a:t>
            </a:r>
            <a:endParaRPr lang="sv-SE" dirty="0">
              <a:latin typeface="Roboto"/>
              <a:ea typeface="Roboto"/>
              <a:cs typeface="Roboto"/>
            </a:endParaRPr>
          </a:p>
          <a:p>
            <a:pPr marL="285750" indent="-285750">
              <a:buChar char="•"/>
            </a:pPr>
            <a:r>
              <a:rPr lang="sv-SE" dirty="0" err="1">
                <a:latin typeface="Roboto"/>
                <a:ea typeface="Roboto"/>
                <a:cs typeface="Roboto"/>
              </a:rPr>
              <a:t>Laws</a:t>
            </a:r>
            <a:r>
              <a:rPr lang="sv-SE" dirty="0">
                <a:latin typeface="Roboto"/>
                <a:ea typeface="Roboto"/>
                <a:cs typeface="Roboto"/>
              </a:rPr>
              <a:t> and </a:t>
            </a:r>
            <a:r>
              <a:rPr lang="sv-SE" dirty="0" err="1">
                <a:latin typeface="Roboto"/>
                <a:ea typeface="Roboto"/>
                <a:cs typeface="Roboto"/>
              </a:rPr>
              <a:t>regulations</a:t>
            </a:r>
            <a:endParaRPr lang="sv-SE" dirty="0">
              <a:cs typeface="Roboto"/>
            </a:endParaRPr>
          </a:p>
          <a:p>
            <a:endParaRPr lang="sv-SE" dirty="0"/>
          </a:p>
          <a:p>
            <a:r>
              <a:rPr lang="sv-SE" dirty="0">
                <a:latin typeface="Roboto"/>
                <a:ea typeface="Roboto"/>
                <a:cs typeface="Roboto"/>
              </a:rPr>
              <a:t>Guidelinjes </a:t>
            </a:r>
            <a:r>
              <a:rPr lang="sv-SE" dirty="0" err="1">
                <a:latin typeface="Roboto"/>
                <a:ea typeface="Roboto"/>
                <a:cs typeface="Roboto"/>
              </a:rPr>
              <a:t>include</a:t>
            </a:r>
            <a:r>
              <a:rPr lang="sv-SE" dirty="0">
                <a:latin typeface="Roboto"/>
                <a:ea typeface="Roboto"/>
                <a:cs typeface="Roboto"/>
              </a:rPr>
              <a:t> the list of CITES species, </a:t>
            </a:r>
            <a:r>
              <a:rPr lang="sv-SE" b="1" dirty="0" err="1">
                <a:latin typeface="Roboto"/>
                <a:ea typeface="Roboto"/>
                <a:cs typeface="Roboto"/>
              </a:rPr>
              <a:t>counterfeits</a:t>
            </a:r>
            <a:r>
              <a:rPr lang="sv-SE" dirty="0">
                <a:latin typeface="Roboto"/>
                <a:ea typeface="Roboto"/>
                <a:cs typeface="Roboto"/>
              </a:rPr>
              <a:t>, </a:t>
            </a:r>
            <a:r>
              <a:rPr lang="sv-SE" dirty="0" err="1">
                <a:latin typeface="Roboto"/>
                <a:ea typeface="Roboto"/>
                <a:cs typeface="Roboto"/>
              </a:rPr>
              <a:t>safety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dirty="0" err="1">
                <a:latin typeface="Roboto"/>
                <a:ea typeface="Roboto"/>
                <a:cs typeface="Roboto"/>
              </a:rPr>
              <a:t>products</a:t>
            </a:r>
            <a:r>
              <a:rPr lang="sv-SE" dirty="0">
                <a:latin typeface="Roboto"/>
                <a:ea typeface="Roboto"/>
                <a:cs typeface="Roboto"/>
              </a:rPr>
              <a:t>, </a:t>
            </a:r>
            <a:r>
              <a:rPr lang="sv-SE" dirty="0" err="1">
                <a:latin typeface="Roboto"/>
                <a:ea typeface="Roboto"/>
                <a:cs typeface="Roboto"/>
              </a:rPr>
              <a:t>weapon</a:t>
            </a:r>
            <a:r>
              <a:rPr lang="sv-SE" dirty="0">
                <a:latin typeface="Roboto"/>
                <a:ea typeface="Roboto"/>
                <a:cs typeface="Roboto"/>
              </a:rPr>
              <a:t>-like </a:t>
            </a:r>
            <a:r>
              <a:rPr lang="sv-SE" dirty="0" err="1">
                <a:latin typeface="Roboto"/>
                <a:ea typeface="Roboto"/>
                <a:cs typeface="Roboto"/>
              </a:rPr>
              <a:t>objects</a:t>
            </a:r>
            <a:r>
              <a:rPr lang="sv-SE" dirty="0">
                <a:latin typeface="Roboto"/>
                <a:ea typeface="Roboto"/>
                <a:cs typeface="Roboto"/>
              </a:rPr>
              <a:t>, </a:t>
            </a:r>
            <a:r>
              <a:rPr lang="sv-SE" dirty="0" err="1">
                <a:latin typeface="Roboto"/>
                <a:ea typeface="Roboto"/>
                <a:cs typeface="Roboto"/>
              </a:rPr>
              <a:t>products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dirty="0" err="1">
                <a:latin typeface="Roboto"/>
                <a:ea typeface="Roboto"/>
                <a:cs typeface="Roboto"/>
              </a:rPr>
              <a:t>with</a:t>
            </a:r>
            <a:r>
              <a:rPr lang="sv-SE" dirty="0">
                <a:latin typeface="Roboto"/>
                <a:ea typeface="Roboto"/>
                <a:cs typeface="Roboto"/>
              </a:rPr>
              <a:t> </a:t>
            </a:r>
            <a:r>
              <a:rPr lang="sv-SE" dirty="0" err="1">
                <a:latin typeface="Roboto"/>
                <a:ea typeface="Roboto"/>
                <a:cs typeface="Roboto"/>
              </a:rPr>
              <a:t>harmful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dirty="0" err="1">
                <a:latin typeface="Roboto"/>
                <a:ea typeface="Roboto"/>
                <a:cs typeface="Roboto"/>
              </a:rPr>
              <a:t>chemical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dirty="0" err="1">
                <a:latin typeface="Roboto"/>
                <a:ea typeface="Roboto"/>
                <a:cs typeface="Roboto"/>
              </a:rPr>
              <a:t>content</a:t>
            </a:r>
            <a:r>
              <a:rPr lang="sv-SE" dirty="0">
                <a:latin typeface="Roboto"/>
                <a:ea typeface="Roboto"/>
                <a:cs typeface="Roboto"/>
              </a:rPr>
              <a:t> and </a:t>
            </a:r>
            <a:r>
              <a:rPr lang="sv-SE" dirty="0" err="1">
                <a:latin typeface="Roboto"/>
                <a:ea typeface="Roboto"/>
                <a:cs typeface="Roboto"/>
              </a:rPr>
              <a:t>cosmetics</a:t>
            </a:r>
            <a:r>
              <a:rPr lang="sv-SE" dirty="0">
                <a:latin typeface="Roboto"/>
                <a:ea typeface="Roboto"/>
                <a:cs typeface="Roboto"/>
              </a:rPr>
              <a:t>.</a:t>
            </a:r>
          </a:p>
        </p:txBody>
      </p:sp>
      <p:pic>
        <p:nvPicPr>
          <p:cNvPr id="1026" name="Picture 2" descr="VIOLA GRÅSTEN, filt/pläd, Tidstrand, 137x161 cm">
            <a:extLst>
              <a:ext uri="{FF2B5EF4-FFF2-40B4-BE49-F238E27FC236}">
                <a16:creationId xmlns:a16="http://schemas.microsoft.com/office/drawing/2014/main" id="{BE9D42E3-6357-DE33-8085-BCBB4FF1F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r="7640" b="9195"/>
          <a:stretch/>
        </p:blipFill>
        <p:spPr bwMode="auto">
          <a:xfrm>
            <a:off x="7740075" y="2024679"/>
            <a:ext cx="3565235" cy="352406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3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07C92D4-81A2-7F30-5449-ED0D5E4D5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443" y="956469"/>
            <a:ext cx="8061978" cy="595240"/>
          </a:xfrm>
        </p:spPr>
        <p:txBody>
          <a:bodyPr lIns="91440" tIns="45720" rIns="91440" bIns="45720" anchor="t"/>
          <a:lstStyle/>
          <a:p>
            <a:r>
              <a:rPr lang="sv-SE" err="1">
                <a:latin typeface="Fredoka One"/>
              </a:rPr>
              <a:t>Our</a:t>
            </a:r>
            <a:r>
              <a:rPr lang="sv-SE">
                <a:latin typeface="Fredoka One"/>
              </a:rPr>
              <a:t> </a:t>
            </a:r>
            <a:r>
              <a:rPr lang="sv-SE" err="1">
                <a:latin typeface="Fredoka One"/>
              </a:rPr>
              <a:t>efforts</a:t>
            </a:r>
            <a:r>
              <a:rPr lang="sv-SE">
                <a:latin typeface="Fredoka One"/>
              </a:rPr>
              <a:t> </a:t>
            </a:r>
            <a:r>
              <a:rPr lang="sv-SE" err="1">
                <a:latin typeface="Fredoka One"/>
              </a:rPr>
              <a:t>against</a:t>
            </a:r>
            <a:r>
              <a:rPr lang="sv-SE">
                <a:latin typeface="Fredoka One"/>
              </a:rPr>
              <a:t> </a:t>
            </a:r>
            <a:r>
              <a:rPr lang="sv-SE" err="1">
                <a:latin typeface="Fredoka One"/>
              </a:rPr>
              <a:t>counterfeits</a:t>
            </a:r>
            <a:r>
              <a:rPr lang="sv-SE">
                <a:latin typeface="Fredoka One"/>
              </a:rPr>
              <a:t> 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D42041D-EC89-9A19-5B8A-A1D92D1FE4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442" y="1756882"/>
            <a:ext cx="6587011" cy="4586818"/>
          </a:xfrm>
        </p:spPr>
        <p:txBody>
          <a:bodyPr lIns="91440" tIns="45720" rIns="91440" bIns="45720" anchor="t"/>
          <a:lstStyle/>
          <a:p>
            <a:r>
              <a:rPr lang="sv-SE" b="1" dirty="0" err="1">
                <a:latin typeface="Roboto"/>
                <a:ea typeface="Roboto"/>
                <a:cs typeface="Calibri"/>
              </a:rPr>
              <a:t>Counterfeits</a:t>
            </a:r>
            <a:r>
              <a:rPr lang="sv-SE" b="1" dirty="0">
                <a:latin typeface="Roboto"/>
                <a:ea typeface="Roboto"/>
                <a:cs typeface="Calibri"/>
              </a:rPr>
              <a:t> </a:t>
            </a:r>
            <a:r>
              <a:rPr lang="sv-SE" b="1" dirty="0" err="1">
                <a:latin typeface="Roboto"/>
                <a:ea typeface="Roboto"/>
                <a:cs typeface="Calibri"/>
              </a:rPr>
              <a:t>are</a:t>
            </a:r>
            <a:r>
              <a:rPr lang="sv-SE" b="1" dirty="0">
                <a:latin typeface="Roboto"/>
                <a:ea typeface="Roboto"/>
                <a:cs typeface="Calibri"/>
              </a:rPr>
              <a:t> </a:t>
            </a:r>
            <a:r>
              <a:rPr lang="sv-SE" b="1" dirty="0" err="1">
                <a:latin typeface="Roboto"/>
                <a:ea typeface="Roboto"/>
                <a:cs typeface="Calibri"/>
              </a:rPr>
              <a:t>both</a:t>
            </a:r>
            <a:r>
              <a:rPr lang="sv-SE" b="1" dirty="0">
                <a:latin typeface="Roboto"/>
                <a:ea typeface="Roboto"/>
                <a:cs typeface="Calibri"/>
              </a:rPr>
              <a:t> an </a:t>
            </a:r>
            <a:r>
              <a:rPr lang="sv-SE" b="1" dirty="0" err="1">
                <a:latin typeface="Roboto"/>
                <a:ea typeface="Roboto"/>
                <a:cs typeface="Calibri"/>
              </a:rPr>
              <a:t>ethical</a:t>
            </a:r>
            <a:r>
              <a:rPr lang="sv-SE" b="1" dirty="0">
                <a:latin typeface="Roboto"/>
                <a:ea typeface="Roboto"/>
                <a:cs typeface="Calibri"/>
              </a:rPr>
              <a:t> and </a:t>
            </a:r>
            <a:r>
              <a:rPr lang="sv-SE" b="1" dirty="0" err="1">
                <a:latin typeface="Roboto"/>
                <a:ea typeface="Roboto"/>
                <a:cs typeface="Calibri"/>
              </a:rPr>
              <a:t>sustainable</a:t>
            </a:r>
            <a:r>
              <a:rPr lang="sv-SE" b="1" dirty="0">
                <a:latin typeface="Roboto"/>
                <a:ea typeface="Roboto"/>
                <a:cs typeface="Calibri"/>
              </a:rPr>
              <a:t> </a:t>
            </a:r>
            <a:r>
              <a:rPr lang="sv-SE" b="1" dirty="0" err="1">
                <a:latin typeface="Roboto"/>
                <a:ea typeface="Roboto"/>
                <a:cs typeface="Calibri"/>
              </a:rPr>
              <a:t>issue</a:t>
            </a:r>
            <a:r>
              <a:rPr lang="sv-SE" b="1" dirty="0">
                <a:latin typeface="Roboto"/>
                <a:ea typeface="Roboto"/>
                <a:cs typeface="Calibri"/>
              </a:rPr>
              <a:t> </a:t>
            </a:r>
            <a:r>
              <a:rPr lang="sv-SE" dirty="0">
                <a:latin typeface="Roboto"/>
                <a:ea typeface="Roboto"/>
                <a:cs typeface="Calibri"/>
              </a:rPr>
              <a:t>-</a:t>
            </a:r>
            <a:r>
              <a:rPr lang="sv-SE" dirty="0" err="1">
                <a:latin typeface="Roboto"/>
                <a:ea typeface="Roboto"/>
                <a:cs typeface="Calibri"/>
              </a:rPr>
              <a:t>selling</a:t>
            </a:r>
            <a:r>
              <a:rPr lang="sv-SE" dirty="0">
                <a:latin typeface="Roboto"/>
                <a:ea typeface="Roboto"/>
                <a:cs typeface="Calibri"/>
              </a:rPr>
              <a:t> </a:t>
            </a:r>
            <a:r>
              <a:rPr lang="sv-SE" dirty="0" err="1">
                <a:latin typeface="Roboto"/>
                <a:ea typeface="Roboto"/>
                <a:cs typeface="Calibri"/>
              </a:rPr>
              <a:t>counterfeits</a:t>
            </a:r>
            <a:r>
              <a:rPr lang="sv-SE" dirty="0">
                <a:latin typeface="Roboto"/>
                <a:ea typeface="Roboto"/>
                <a:cs typeface="Calibri"/>
              </a:rPr>
              <a:t> is a </a:t>
            </a:r>
            <a:r>
              <a:rPr lang="sv-SE" dirty="0" err="1">
                <a:latin typeface="Roboto"/>
                <a:ea typeface="Roboto"/>
                <a:cs typeface="Calibri"/>
              </a:rPr>
              <a:t>violation</a:t>
            </a:r>
            <a:r>
              <a:rPr lang="sv-SE" dirty="0">
                <a:latin typeface="Roboto"/>
                <a:ea typeface="Roboto"/>
                <a:cs typeface="Calibri"/>
              </a:rPr>
              <a:t> of the </a:t>
            </a:r>
            <a:r>
              <a:rPr lang="sv-SE" dirty="0" err="1">
                <a:latin typeface="Roboto"/>
                <a:ea typeface="Roboto"/>
                <a:cs typeface="Calibri"/>
              </a:rPr>
              <a:t>law</a:t>
            </a:r>
            <a:r>
              <a:rPr lang="sv-SE" dirty="0">
                <a:latin typeface="Roboto"/>
                <a:ea typeface="Roboto"/>
                <a:cs typeface="Calibri"/>
              </a:rPr>
              <a:t>, and </a:t>
            </a:r>
            <a:r>
              <a:rPr lang="sv-SE" dirty="0" err="1">
                <a:latin typeface="Roboto"/>
                <a:ea typeface="Roboto"/>
                <a:cs typeface="Calibri"/>
              </a:rPr>
              <a:t>they</a:t>
            </a:r>
            <a:r>
              <a:rPr lang="sv-SE" dirty="0">
                <a:latin typeface="Roboto"/>
                <a:ea typeface="Roboto"/>
                <a:cs typeface="Calibri"/>
              </a:rPr>
              <a:t> </a:t>
            </a:r>
            <a:r>
              <a:rPr lang="sv-SE" dirty="0" err="1">
                <a:latin typeface="Roboto"/>
                <a:ea typeface="Roboto"/>
                <a:cs typeface="Calibri"/>
              </a:rPr>
              <a:t>are</a:t>
            </a:r>
            <a:r>
              <a:rPr lang="sv-SE" dirty="0">
                <a:latin typeface="Roboto"/>
                <a:ea typeface="Roboto"/>
                <a:cs typeface="Calibri"/>
              </a:rPr>
              <a:t> </a:t>
            </a:r>
            <a:r>
              <a:rPr lang="sv-SE" dirty="0" err="1">
                <a:latin typeface="Roboto"/>
                <a:ea typeface="Roboto"/>
                <a:cs typeface="Calibri"/>
              </a:rPr>
              <a:t>often</a:t>
            </a:r>
            <a:r>
              <a:rPr lang="sv-SE" dirty="0">
                <a:latin typeface="Roboto"/>
                <a:ea typeface="Roboto"/>
                <a:cs typeface="Calibri"/>
              </a:rPr>
              <a:t> </a:t>
            </a:r>
            <a:r>
              <a:rPr lang="sv-SE" dirty="0" err="1">
                <a:latin typeface="Roboto"/>
                <a:ea typeface="Roboto"/>
                <a:cs typeface="Calibri"/>
              </a:rPr>
              <a:t>produced</a:t>
            </a:r>
            <a:r>
              <a:rPr lang="sv-SE" dirty="0">
                <a:latin typeface="Roboto"/>
                <a:ea typeface="Roboto"/>
                <a:cs typeface="Calibri"/>
              </a:rPr>
              <a:t> under </a:t>
            </a:r>
            <a:r>
              <a:rPr lang="sv-SE" dirty="0" err="1">
                <a:latin typeface="Roboto"/>
                <a:ea typeface="Roboto"/>
                <a:cs typeface="Calibri"/>
              </a:rPr>
              <a:t>unsustainable</a:t>
            </a:r>
            <a:r>
              <a:rPr lang="sv-SE" dirty="0">
                <a:latin typeface="Roboto"/>
                <a:ea typeface="Roboto"/>
                <a:cs typeface="Calibri"/>
              </a:rPr>
              <a:t> </a:t>
            </a:r>
            <a:r>
              <a:rPr lang="sv-SE" dirty="0" err="1">
                <a:latin typeface="Roboto"/>
                <a:ea typeface="Roboto"/>
                <a:cs typeface="Calibri"/>
              </a:rPr>
              <a:t>circumstances</a:t>
            </a:r>
            <a:r>
              <a:rPr lang="sv-SE" dirty="0">
                <a:latin typeface="Roboto"/>
                <a:ea typeface="Roboto"/>
                <a:cs typeface="Calibri"/>
              </a:rPr>
              <a:t> like </a:t>
            </a:r>
            <a:r>
              <a:rPr lang="sv-SE" dirty="0" err="1">
                <a:latin typeface="Roboto"/>
                <a:ea typeface="Roboto"/>
                <a:cs typeface="Calibri"/>
              </a:rPr>
              <a:t>slave</a:t>
            </a:r>
            <a:r>
              <a:rPr lang="sv-SE" dirty="0">
                <a:latin typeface="Roboto"/>
                <a:ea typeface="Roboto"/>
                <a:cs typeface="Calibri"/>
              </a:rPr>
              <a:t>- or </a:t>
            </a:r>
            <a:r>
              <a:rPr lang="sv-SE" dirty="0" err="1">
                <a:latin typeface="Roboto"/>
                <a:ea typeface="Roboto"/>
                <a:cs typeface="Calibri"/>
              </a:rPr>
              <a:t>child</a:t>
            </a:r>
            <a:r>
              <a:rPr lang="sv-SE" dirty="0">
                <a:latin typeface="Roboto"/>
                <a:ea typeface="Roboto"/>
                <a:cs typeface="Calibri"/>
              </a:rPr>
              <a:t> </a:t>
            </a:r>
            <a:r>
              <a:rPr lang="sv-SE" dirty="0" err="1">
                <a:latin typeface="Roboto"/>
                <a:ea typeface="Roboto"/>
                <a:cs typeface="Calibri"/>
              </a:rPr>
              <a:t>labour</a:t>
            </a:r>
            <a:r>
              <a:rPr lang="sv-SE" dirty="0">
                <a:latin typeface="Roboto"/>
                <a:ea typeface="Roboto"/>
                <a:cs typeface="Calibri"/>
              </a:rPr>
              <a:t>. By putting a </a:t>
            </a:r>
            <a:r>
              <a:rPr lang="sv-SE" dirty="0" err="1">
                <a:latin typeface="Roboto"/>
                <a:ea typeface="Roboto"/>
                <a:cs typeface="Calibri"/>
              </a:rPr>
              <a:t>product</a:t>
            </a:r>
            <a:r>
              <a:rPr lang="sv-SE" dirty="0">
                <a:latin typeface="Roboto"/>
                <a:ea typeface="Roboto"/>
                <a:cs typeface="Calibri"/>
              </a:rPr>
              <a:t> like </a:t>
            </a:r>
            <a:r>
              <a:rPr lang="sv-SE" dirty="0" err="1">
                <a:latin typeface="Roboto"/>
                <a:ea typeface="Roboto"/>
                <a:cs typeface="Calibri"/>
              </a:rPr>
              <a:t>this</a:t>
            </a:r>
            <a:r>
              <a:rPr lang="sv-SE" dirty="0">
                <a:latin typeface="Roboto"/>
                <a:ea typeface="Roboto"/>
                <a:cs typeface="Calibri"/>
              </a:rPr>
              <a:t> on the </a:t>
            </a:r>
            <a:r>
              <a:rPr lang="sv-SE" dirty="0" err="1">
                <a:latin typeface="Roboto"/>
                <a:ea typeface="Roboto"/>
                <a:cs typeface="Calibri"/>
              </a:rPr>
              <a:t>shelf</a:t>
            </a:r>
            <a:r>
              <a:rPr lang="sv-SE" dirty="0">
                <a:latin typeface="Roboto"/>
                <a:ea typeface="Roboto"/>
                <a:cs typeface="Calibri"/>
              </a:rPr>
              <a:t> </a:t>
            </a:r>
            <a:r>
              <a:rPr lang="sv-SE" dirty="0" err="1">
                <a:latin typeface="Roboto"/>
                <a:ea typeface="Roboto"/>
                <a:cs typeface="Calibri"/>
              </a:rPr>
              <a:t>we</a:t>
            </a:r>
            <a:r>
              <a:rPr lang="sv-SE" dirty="0">
                <a:latin typeface="Roboto"/>
                <a:ea typeface="Roboto"/>
                <a:cs typeface="Calibri"/>
              </a:rPr>
              <a:t> </a:t>
            </a:r>
            <a:br>
              <a:rPr lang="en-US" dirty="0"/>
            </a:br>
            <a:r>
              <a:rPr lang="sv-SE" dirty="0" err="1">
                <a:latin typeface="Roboto"/>
                <a:ea typeface="Roboto"/>
                <a:cs typeface="Calibri"/>
              </a:rPr>
              <a:t>would</a:t>
            </a:r>
            <a:r>
              <a:rPr lang="sv-SE" dirty="0">
                <a:latin typeface="Roboto"/>
                <a:ea typeface="Roboto"/>
                <a:cs typeface="Calibri"/>
              </a:rPr>
              <a:t> </a:t>
            </a:r>
            <a:r>
              <a:rPr lang="sv-SE" dirty="0" err="1">
                <a:latin typeface="Roboto"/>
                <a:ea typeface="Roboto"/>
                <a:cs typeface="Calibri"/>
              </a:rPr>
              <a:t>indirectly</a:t>
            </a:r>
            <a:r>
              <a:rPr lang="sv-SE" dirty="0">
                <a:latin typeface="Roboto"/>
                <a:ea typeface="Roboto"/>
                <a:cs typeface="Calibri"/>
              </a:rPr>
              <a:t> </a:t>
            </a:r>
            <a:r>
              <a:rPr lang="sv-SE" dirty="0" err="1">
                <a:latin typeface="Roboto"/>
                <a:ea typeface="Roboto"/>
                <a:cs typeface="Calibri"/>
              </a:rPr>
              <a:t>approve</a:t>
            </a:r>
            <a:r>
              <a:rPr lang="sv-SE" dirty="0">
                <a:latin typeface="Roboto"/>
                <a:ea typeface="Roboto"/>
                <a:cs typeface="Calibri"/>
              </a:rPr>
              <a:t> </a:t>
            </a:r>
            <a:r>
              <a:rPr lang="sv-SE" dirty="0" err="1">
                <a:latin typeface="Roboto"/>
                <a:ea typeface="Roboto"/>
                <a:cs typeface="Calibri"/>
              </a:rPr>
              <a:t>this</a:t>
            </a:r>
            <a:r>
              <a:rPr lang="sv-SE" dirty="0">
                <a:latin typeface="Roboto"/>
                <a:ea typeface="Roboto"/>
                <a:cs typeface="Calibri"/>
              </a:rPr>
              <a:t> kind of </a:t>
            </a:r>
            <a:r>
              <a:rPr lang="sv-SE" dirty="0" err="1">
                <a:latin typeface="Roboto"/>
                <a:ea typeface="Roboto"/>
                <a:cs typeface="Calibri"/>
              </a:rPr>
              <a:t>production</a:t>
            </a:r>
            <a:r>
              <a:rPr lang="sv-SE" dirty="0">
                <a:latin typeface="Roboto"/>
                <a:ea typeface="Roboto"/>
                <a:cs typeface="Calibri"/>
              </a:rPr>
              <a:t>.</a:t>
            </a:r>
          </a:p>
          <a:p>
            <a:br>
              <a:rPr lang="sv-SE" dirty="0">
                <a:latin typeface="Roboto"/>
                <a:ea typeface="Roboto"/>
                <a:cs typeface="Roboto"/>
              </a:rPr>
            </a:br>
            <a:r>
              <a:rPr lang="sv-SE" dirty="0">
                <a:latin typeface="Roboto"/>
                <a:ea typeface="Roboto"/>
                <a:cs typeface="Roboto"/>
              </a:rPr>
              <a:t>In 2022 </a:t>
            </a:r>
            <a:r>
              <a:rPr lang="sv-SE" dirty="0" err="1">
                <a:latin typeface="Roboto"/>
                <a:ea typeface="Roboto"/>
                <a:cs typeface="Roboto"/>
              </a:rPr>
              <a:t>we</a:t>
            </a:r>
            <a:r>
              <a:rPr lang="sv-SE" dirty="0">
                <a:latin typeface="Roboto"/>
                <a:ea typeface="Roboto"/>
                <a:cs typeface="Roboto"/>
              </a:rPr>
              <a:t> sold </a:t>
            </a:r>
            <a:r>
              <a:rPr lang="sv-SE" b="1" dirty="0">
                <a:latin typeface="Roboto"/>
                <a:ea typeface="Roboto"/>
                <a:cs typeface="Roboto"/>
              </a:rPr>
              <a:t>11,5 million </a:t>
            </a:r>
            <a:r>
              <a:rPr lang="sv-SE" b="1" dirty="0" err="1">
                <a:latin typeface="Roboto"/>
                <a:ea typeface="Roboto"/>
                <a:cs typeface="Roboto"/>
              </a:rPr>
              <a:t>products</a:t>
            </a:r>
            <a:r>
              <a:rPr lang="sv-SE" b="1" dirty="0">
                <a:latin typeface="Roboto"/>
                <a:ea typeface="Roboto"/>
                <a:cs typeface="Roboto"/>
              </a:rPr>
              <a:t> </a:t>
            </a:r>
            <a:r>
              <a:rPr lang="sv-SE" dirty="0">
                <a:latin typeface="Roboto"/>
                <a:ea typeface="Roboto"/>
                <a:cs typeface="Roboto"/>
              </a:rPr>
              <a:t>to </a:t>
            </a:r>
            <a:r>
              <a:rPr lang="sv-SE" dirty="0" err="1">
                <a:latin typeface="Roboto"/>
                <a:ea typeface="Roboto"/>
                <a:cs typeface="Roboto"/>
              </a:rPr>
              <a:t>reuse</a:t>
            </a:r>
            <a:r>
              <a:rPr lang="sv-SE" dirty="0">
                <a:latin typeface="Roboto"/>
                <a:ea typeface="Roboto"/>
                <a:cs typeface="Roboto"/>
              </a:rPr>
              <a:t> in Sweden, and </a:t>
            </a:r>
            <a:r>
              <a:rPr lang="sv-SE" dirty="0" err="1">
                <a:latin typeface="Roboto"/>
                <a:ea typeface="Roboto"/>
                <a:cs typeface="Roboto"/>
              </a:rPr>
              <a:t>sorted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b="1" dirty="0" err="1">
                <a:latin typeface="Roboto"/>
                <a:ea typeface="Roboto"/>
                <a:cs typeface="Roboto"/>
              </a:rPr>
              <a:t>many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b="1" dirty="0" err="1">
                <a:latin typeface="Roboto"/>
                <a:ea typeface="Roboto"/>
                <a:cs typeface="Roboto"/>
              </a:rPr>
              <a:t>more</a:t>
            </a:r>
            <a:r>
              <a:rPr lang="sv-SE" dirty="0">
                <a:latin typeface="Roboto"/>
                <a:ea typeface="Roboto"/>
                <a:cs typeface="Roboto"/>
              </a:rPr>
              <a:t>. To </a:t>
            </a:r>
            <a:r>
              <a:rPr lang="sv-SE" dirty="0" err="1">
                <a:latin typeface="Roboto"/>
                <a:ea typeface="Roboto"/>
                <a:cs typeface="Roboto"/>
              </a:rPr>
              <a:t>avoid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dirty="0" err="1">
                <a:latin typeface="Roboto"/>
                <a:ea typeface="Roboto"/>
                <a:cs typeface="Roboto"/>
              </a:rPr>
              <a:t>counterfeits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dirty="0" err="1">
                <a:latin typeface="Roboto"/>
                <a:ea typeface="Roboto"/>
                <a:cs typeface="Roboto"/>
              </a:rPr>
              <a:t>we</a:t>
            </a:r>
            <a:r>
              <a:rPr lang="sv-SE" dirty="0">
                <a:latin typeface="Roboto"/>
                <a:ea typeface="Roboto"/>
                <a:cs typeface="Roboto"/>
              </a:rPr>
              <a:t>: </a:t>
            </a:r>
          </a:p>
          <a:p>
            <a:pPr marL="285750" indent="-285750">
              <a:buChar char="•"/>
            </a:pPr>
            <a:r>
              <a:rPr lang="sv-SE" dirty="0" err="1">
                <a:latin typeface="Roboto"/>
                <a:ea typeface="Roboto"/>
                <a:cs typeface="Roboto"/>
              </a:rPr>
              <a:t>Identify</a:t>
            </a:r>
            <a:r>
              <a:rPr lang="sv-SE" dirty="0">
                <a:latin typeface="Roboto"/>
                <a:ea typeface="Roboto"/>
                <a:cs typeface="Roboto"/>
              </a:rPr>
              <a:t> common </a:t>
            </a:r>
            <a:r>
              <a:rPr lang="sv-SE" dirty="0" err="1">
                <a:latin typeface="Roboto"/>
                <a:ea typeface="Roboto"/>
                <a:cs typeface="Roboto"/>
              </a:rPr>
              <a:t>counterfeited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dirty="0" err="1">
                <a:latin typeface="Roboto"/>
                <a:ea typeface="Roboto"/>
                <a:cs typeface="Roboto"/>
              </a:rPr>
              <a:t>products</a:t>
            </a:r>
            <a:endParaRPr lang="sv-SE" dirty="0">
              <a:cs typeface="Roboto" panose="02000000000000000000" pitchFamily="2" charset="0"/>
            </a:endParaRPr>
          </a:p>
          <a:p>
            <a:pPr marL="285750" indent="-285750">
              <a:buChar char="•"/>
            </a:pPr>
            <a:r>
              <a:rPr lang="sv-SE" dirty="0" err="1">
                <a:latin typeface="Roboto"/>
                <a:ea typeface="Roboto"/>
                <a:cs typeface="Roboto"/>
              </a:rPr>
              <a:t>Highlight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dirty="0" err="1">
                <a:latin typeface="Roboto"/>
                <a:ea typeface="Roboto"/>
                <a:cs typeface="Roboto"/>
              </a:rPr>
              <a:t>key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dirty="0" err="1">
                <a:latin typeface="Roboto"/>
                <a:ea typeface="Roboto"/>
                <a:cs typeface="Roboto"/>
              </a:rPr>
              <a:t>differences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dirty="0" err="1">
                <a:latin typeface="Roboto"/>
                <a:ea typeface="Roboto"/>
                <a:cs typeface="Roboto"/>
              </a:rPr>
              <a:t>between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dirty="0" err="1">
                <a:latin typeface="Roboto"/>
                <a:ea typeface="Roboto"/>
                <a:cs typeface="Roboto"/>
              </a:rPr>
              <a:t>fake</a:t>
            </a:r>
            <a:r>
              <a:rPr lang="sv-SE" dirty="0">
                <a:latin typeface="Roboto"/>
                <a:ea typeface="Roboto"/>
                <a:cs typeface="Roboto"/>
              </a:rPr>
              <a:t> and genuine </a:t>
            </a:r>
            <a:r>
              <a:rPr lang="sv-SE" dirty="0" err="1">
                <a:latin typeface="Roboto"/>
                <a:ea typeface="Roboto"/>
                <a:cs typeface="Roboto"/>
              </a:rPr>
              <a:t>items</a:t>
            </a:r>
            <a:endParaRPr lang="sv-SE" dirty="0">
              <a:cs typeface="Roboto" panose="02000000000000000000" pitchFamily="2" charset="0"/>
            </a:endParaRPr>
          </a:p>
          <a:p>
            <a:pPr marL="285750" indent="-285750">
              <a:buChar char="•"/>
            </a:pPr>
            <a:r>
              <a:rPr lang="sv-SE" dirty="0" err="1">
                <a:latin typeface="Roboto"/>
                <a:ea typeface="Roboto"/>
                <a:cs typeface="Roboto"/>
              </a:rPr>
              <a:t>When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dirty="0" err="1">
                <a:latin typeface="Roboto"/>
                <a:ea typeface="Roboto"/>
                <a:cs typeface="Roboto"/>
              </a:rPr>
              <a:t>unsure</a:t>
            </a:r>
            <a:r>
              <a:rPr lang="sv-SE" dirty="0">
                <a:latin typeface="Roboto"/>
                <a:ea typeface="Roboto"/>
                <a:cs typeface="Roboto"/>
              </a:rPr>
              <a:t>, </a:t>
            </a:r>
            <a:r>
              <a:rPr lang="sv-SE" dirty="0" err="1">
                <a:latin typeface="Roboto"/>
                <a:ea typeface="Roboto"/>
                <a:cs typeface="Roboto"/>
              </a:rPr>
              <a:t>assume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dirty="0" err="1">
                <a:latin typeface="Roboto"/>
                <a:ea typeface="Roboto"/>
                <a:cs typeface="Roboto"/>
              </a:rPr>
              <a:t>guilt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dirty="0" err="1">
                <a:latin typeface="Roboto"/>
                <a:ea typeface="Roboto"/>
                <a:cs typeface="Roboto"/>
              </a:rPr>
              <a:t>rather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dirty="0" err="1">
                <a:latin typeface="Roboto"/>
                <a:ea typeface="Roboto"/>
                <a:cs typeface="Roboto"/>
              </a:rPr>
              <a:t>than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dirty="0" err="1">
                <a:latin typeface="Roboto"/>
                <a:ea typeface="Roboto"/>
                <a:cs typeface="Roboto"/>
              </a:rPr>
              <a:t>innocence</a:t>
            </a:r>
            <a:endParaRPr lang="sv-SE" dirty="0">
              <a:cs typeface="Roboto" panose="02000000000000000000" pitchFamily="2" charset="0"/>
            </a:endParaRPr>
          </a:p>
          <a:p>
            <a:pPr marL="285750" indent="-285750">
              <a:buChar char="•"/>
            </a:pPr>
            <a:r>
              <a:rPr lang="sv-SE" dirty="0" err="1">
                <a:latin typeface="Roboto"/>
                <a:ea typeface="Roboto"/>
                <a:cs typeface="Roboto"/>
              </a:rPr>
              <a:t>Acknowledge</a:t>
            </a:r>
            <a:r>
              <a:rPr lang="sv-SE" dirty="0">
                <a:latin typeface="Roboto"/>
                <a:ea typeface="Roboto"/>
                <a:cs typeface="Roboto"/>
              </a:rPr>
              <a:t> the </a:t>
            </a:r>
            <a:r>
              <a:rPr lang="sv-SE" dirty="0" err="1">
                <a:latin typeface="Roboto"/>
                <a:ea typeface="Roboto"/>
                <a:cs typeface="Roboto"/>
              </a:rPr>
              <a:t>absence</a:t>
            </a:r>
            <a:r>
              <a:rPr lang="sv-SE" dirty="0">
                <a:latin typeface="Roboto"/>
                <a:ea typeface="Roboto"/>
                <a:cs typeface="Roboto"/>
              </a:rPr>
              <a:t> of 100% </a:t>
            </a:r>
            <a:r>
              <a:rPr lang="sv-SE" dirty="0" err="1">
                <a:latin typeface="Roboto"/>
                <a:ea typeface="Roboto"/>
                <a:cs typeface="Roboto"/>
              </a:rPr>
              <a:t>reliability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dirty="0" err="1">
                <a:latin typeface="Roboto"/>
                <a:ea typeface="Roboto"/>
                <a:cs typeface="Roboto"/>
              </a:rPr>
              <a:t>due</a:t>
            </a:r>
            <a:r>
              <a:rPr lang="sv-SE" dirty="0">
                <a:latin typeface="Roboto"/>
                <a:ea typeface="Roboto"/>
                <a:cs typeface="Roboto"/>
              </a:rPr>
              <a:t> to </a:t>
            </a:r>
            <a:r>
              <a:rPr lang="sv-SE" dirty="0" err="1">
                <a:latin typeface="Roboto"/>
                <a:ea typeface="Roboto"/>
                <a:cs typeface="Roboto"/>
              </a:rPr>
              <a:t>our</a:t>
            </a:r>
            <a:r>
              <a:rPr lang="sv-SE" dirty="0">
                <a:latin typeface="Roboto"/>
                <a:ea typeface="Roboto"/>
                <a:cs typeface="Roboto"/>
              </a:rPr>
              <a:t> </a:t>
            </a:r>
            <a:r>
              <a:rPr lang="sv-SE" dirty="0" err="1">
                <a:latin typeface="Roboto"/>
                <a:ea typeface="Roboto"/>
                <a:cs typeface="Roboto"/>
              </a:rPr>
              <a:t>staffing</a:t>
            </a:r>
            <a:r>
              <a:rPr lang="sv-SE" dirty="0">
                <a:latin typeface="Roboto"/>
                <a:ea typeface="Roboto"/>
                <a:cs typeface="Roboto"/>
              </a:rPr>
              <a:t> situation</a:t>
            </a:r>
            <a:endParaRPr lang="sv-SE" dirty="0">
              <a:cs typeface="Roboto" panose="02000000000000000000" pitchFamily="2" charset="0"/>
            </a:endParaRPr>
          </a:p>
        </p:txBody>
      </p:sp>
      <p:pic>
        <p:nvPicPr>
          <p:cNvPr id="4" name="Picture 3" descr="Tren Tas Pria Gucci 2020, Mirip Kotak Makan Sampai Bergaya Feminin">
            <a:extLst>
              <a:ext uri="{FF2B5EF4-FFF2-40B4-BE49-F238E27FC236}">
                <a16:creationId xmlns:a16="http://schemas.microsoft.com/office/drawing/2014/main" id="{10DB0EF8-1857-1F73-4F95-DC5AA8935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032" y="2190090"/>
            <a:ext cx="4380087" cy="326703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566674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657A40-C012-08BA-E538-A62CF06B1F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Roboto"/>
                <a:ea typeface="Roboto"/>
                <a:cs typeface="Roboto"/>
              </a:rPr>
              <a:t>Read more about our work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84AC3-397F-CB30-03F7-113FE24D03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4725" y="2286000"/>
            <a:ext cx="6829200" cy="2286000"/>
          </a:xfrm>
        </p:spPr>
        <p:txBody>
          <a:bodyPr lIns="91440" tIns="45720" rIns="91440" bIns="45720" anchor="t"/>
          <a:lstStyle/>
          <a:p>
            <a:r>
              <a:rPr lang="en-US" sz="4400">
                <a:latin typeface="Fredoka One"/>
                <a:ea typeface="Roboto"/>
                <a:cs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www.erikshjalpen.se</a:t>
            </a:r>
            <a:endParaRPr lang="en-US" sz="4400">
              <a:latin typeface="Fredoka One"/>
              <a:ea typeface="Roboto"/>
              <a:cs typeface="Roboto"/>
            </a:endParaRPr>
          </a:p>
          <a:p>
            <a:endParaRPr lang="en-US" sz="3200">
              <a:latin typeface="Fredoka One"/>
              <a:ea typeface="Roboto"/>
              <a:cs typeface="Roboto"/>
            </a:endParaRPr>
          </a:p>
          <a:p>
            <a:r>
              <a:rPr lang="en-US" sz="2000">
                <a:latin typeface="Fredoka One"/>
                <a:ea typeface="Roboto"/>
                <a:cs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Erikshjälpen Second Hand Sustainablity report 2022</a:t>
            </a:r>
            <a:endParaRPr lang="en-US" sz="2000">
              <a:latin typeface="Fredoka One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03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11E77A-14CE-2E3C-A35B-4DF3836D4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Fredoka One"/>
              </a:rPr>
              <a:t>Thank you!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F5459-B49F-58A5-D76D-08D5C9DBF3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Roboto"/>
                <a:ea typeface="Roboto"/>
                <a:cs typeface="Roboto"/>
              </a:rPr>
              <a:t>For the children. And the world they dream of.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48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8" id="{A7026EDD-CF41-EB43-AEC4-CCC80EF3EAF4}" vid="{6F32F80E-2717-FC4E-A754-FF56EABF8DC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8b87ed-e1a1-44e3-9f79-a6f280ce5a59" xsi:nil="true"/>
    <lcf76f155ced4ddcb4097134ff3c332f xmlns="57af7310-3690-4e49-a363-dfee676a622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D838373F04534A812DFED386BF30AC" ma:contentTypeVersion="17" ma:contentTypeDescription="Skapa ett nytt dokument." ma:contentTypeScope="" ma:versionID="99ba186d2ce11beb23d82bba2ee08f7d">
  <xsd:schema xmlns:xsd="http://www.w3.org/2001/XMLSchema" xmlns:xs="http://www.w3.org/2001/XMLSchema" xmlns:p="http://schemas.microsoft.com/office/2006/metadata/properties" xmlns:ns2="57af7310-3690-4e49-a363-dfee676a6224" xmlns:ns3="b38b87ed-e1a1-44e3-9f79-a6f280ce5a59" targetNamespace="http://schemas.microsoft.com/office/2006/metadata/properties" ma:root="true" ma:fieldsID="d5a33103f4d5fc3405d4415eb0ca9c93" ns2:_="" ns3:_="">
    <xsd:import namespace="57af7310-3690-4e49-a363-dfee676a6224"/>
    <xsd:import namespace="b38b87ed-e1a1-44e3-9f79-a6f280ce5a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f7310-3690-4e49-a363-dfee676a62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ae051759-bf99-40a5-82ef-f5ef91bea8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b87ed-e1a1-44e3-9f79-a6f280ce5a5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944c972-3b2e-405b-a0b2-e9ba3820ea76}" ma:internalName="TaxCatchAll" ma:showField="CatchAllData" ma:web="b38b87ed-e1a1-44e3-9f79-a6f280ce5a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31CF77-9FAD-4808-B8EE-06859355892F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b38b87ed-e1a1-44e3-9f79-a6f280ce5a59"/>
    <ds:schemaRef ds:uri="57af7310-3690-4e49-a363-dfee676a6224"/>
  </ds:schemaRefs>
</ds:datastoreItem>
</file>

<file path=customXml/itemProps2.xml><?xml version="1.0" encoding="utf-8"?>
<ds:datastoreItem xmlns:ds="http://schemas.openxmlformats.org/officeDocument/2006/customXml" ds:itemID="{7B67EDAB-B1CD-47D7-8E11-8E795C4FA0C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7af7310-3690-4e49-a363-dfee676a6224"/>
    <ds:schemaRef ds:uri="b38b87ed-e1a1-44e3-9f79-a6f280ce5a5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8D2B4B-A341-46E2-9E79-E1C0B012AF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erikshjalpen_ESH_mall</Template>
  <TotalTime>0</TotalTime>
  <Words>313</Words>
  <Application>Microsoft Office PowerPoint</Application>
  <PresentationFormat>Widescreen</PresentationFormat>
  <Paragraphs>35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Fredoka One</vt:lpstr>
      <vt:lpstr>Roboto</vt:lpstr>
      <vt:lpstr>Segoe UI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Emelie Johansson</dc:creator>
  <cp:keywords>class='Internal'</cp:keywords>
  <cp:lastModifiedBy>Malovic, Nedim</cp:lastModifiedBy>
  <cp:revision>2</cp:revision>
  <dcterms:created xsi:type="dcterms:W3CDTF">2023-11-16T09:24:46Z</dcterms:created>
  <dcterms:modified xsi:type="dcterms:W3CDTF">2023-12-11T12:36:40Z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0x01010014D838373F04534A812DFED386BF30AC</vt:lpwstr>
  </property>
  <property fmtid="{D5CDD505-2E9C-101B-9397-08002B2CF9AE}" pid="3" name="MediaServiceImageTags">
    <vt:lpwstr/>
  </property>
</Properties>
</file>